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2" r:id="rId1"/>
    <p:sldMasterId id="2147483734" r:id="rId2"/>
  </p:sldMasterIdLst>
  <p:sldIdLst>
    <p:sldId id="320" r:id="rId3"/>
    <p:sldId id="298" r:id="rId4"/>
    <p:sldId id="256" r:id="rId5"/>
    <p:sldId id="314" r:id="rId6"/>
    <p:sldId id="257" r:id="rId7"/>
    <p:sldId id="260" r:id="rId8"/>
    <p:sldId id="266" r:id="rId9"/>
    <p:sldId id="294" r:id="rId10"/>
    <p:sldId id="303" r:id="rId11"/>
    <p:sldId id="302" r:id="rId12"/>
    <p:sldId id="318" r:id="rId13"/>
    <p:sldId id="319" r:id="rId14"/>
    <p:sldId id="304" r:id="rId15"/>
    <p:sldId id="296" r:id="rId16"/>
    <p:sldId id="317" r:id="rId17"/>
    <p:sldId id="312" r:id="rId18"/>
    <p:sldId id="310" r:id="rId19"/>
    <p:sldId id="313" r:id="rId20"/>
    <p:sldId id="311" r:id="rId21"/>
    <p:sldId id="308" r:id="rId22"/>
    <p:sldId id="306" r:id="rId23"/>
    <p:sldId id="305" r:id="rId24"/>
    <p:sldId id="316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956" autoAdjust="0"/>
    <p:restoredTop sz="94660" autoAdjust="0"/>
  </p:normalViewPr>
  <p:slideViewPr>
    <p:cSldViewPr snapToGrid="0"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69D793-A90F-439E-AF94-EE0E907F4355}" type="doc">
      <dgm:prSet loTypeId="urn:microsoft.com/office/officeart/2005/8/layout/target3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943A41EE-1204-411E-A934-E060D37BD880}">
      <dgm:prSet/>
      <dgm:spPr/>
      <dgm:t>
        <a:bodyPr/>
        <a:lstStyle/>
        <a:p>
          <a:pPr rtl="0"/>
          <a:r>
            <a:rPr lang="ru-RU" smtClean="0"/>
            <a:t>Оперативный </a:t>
          </a:r>
          <a:endParaRPr lang="ru-RU"/>
        </a:p>
      </dgm:t>
    </dgm:pt>
    <dgm:pt modelId="{8FD2070C-1624-4C82-941D-128BF12F0A86}" type="parTrans" cxnId="{5AE0A983-011E-427B-95E1-16D9884A4F66}">
      <dgm:prSet/>
      <dgm:spPr/>
      <dgm:t>
        <a:bodyPr/>
        <a:lstStyle/>
        <a:p>
          <a:endParaRPr lang="ru-RU"/>
        </a:p>
      </dgm:t>
    </dgm:pt>
    <dgm:pt modelId="{8B2C1182-8B5F-47D6-B632-E1269BDEA02C}" type="sibTrans" cxnId="{5AE0A983-011E-427B-95E1-16D9884A4F66}">
      <dgm:prSet/>
      <dgm:spPr/>
      <dgm:t>
        <a:bodyPr/>
        <a:lstStyle/>
        <a:p>
          <a:endParaRPr lang="ru-RU"/>
        </a:p>
      </dgm:t>
    </dgm:pt>
    <dgm:pt modelId="{EC055263-D042-4936-BC9B-2943ACF27366}">
      <dgm:prSet/>
      <dgm:spPr/>
      <dgm:t>
        <a:bodyPr/>
        <a:lstStyle/>
        <a:p>
          <a:pPr rtl="0"/>
          <a:r>
            <a:rPr lang="ru-RU" dirty="0" smtClean="0"/>
            <a:t>Бухгалтерский</a:t>
          </a:r>
          <a:endParaRPr lang="ru-RU" dirty="0"/>
        </a:p>
      </dgm:t>
    </dgm:pt>
    <dgm:pt modelId="{3FE607E2-5A57-48C8-98EB-4BE24F3A39E7}" type="parTrans" cxnId="{0B743C83-AF7E-4A9F-81B6-5FE84D7B0A9F}">
      <dgm:prSet/>
      <dgm:spPr/>
      <dgm:t>
        <a:bodyPr/>
        <a:lstStyle/>
        <a:p>
          <a:endParaRPr lang="ru-RU"/>
        </a:p>
      </dgm:t>
    </dgm:pt>
    <dgm:pt modelId="{21D60951-33D0-4E5A-BE4C-8EA5D279D803}" type="sibTrans" cxnId="{0B743C83-AF7E-4A9F-81B6-5FE84D7B0A9F}">
      <dgm:prSet/>
      <dgm:spPr/>
      <dgm:t>
        <a:bodyPr/>
        <a:lstStyle/>
        <a:p>
          <a:endParaRPr lang="ru-RU"/>
        </a:p>
      </dgm:t>
    </dgm:pt>
    <dgm:pt modelId="{9A6BB08E-B3A2-46B9-8D20-9783686B9EA0}">
      <dgm:prSet/>
      <dgm:spPr/>
      <dgm:t>
        <a:bodyPr/>
        <a:lstStyle/>
        <a:p>
          <a:pPr rtl="0"/>
          <a:r>
            <a:rPr lang="ru-RU" smtClean="0"/>
            <a:t>Статистический</a:t>
          </a:r>
          <a:endParaRPr lang="ru-RU"/>
        </a:p>
      </dgm:t>
    </dgm:pt>
    <dgm:pt modelId="{5D2CFC34-B882-4947-8E39-BED437C27F61}" type="parTrans" cxnId="{536C5DF1-04A8-45D7-964D-6BD181FD41B9}">
      <dgm:prSet/>
      <dgm:spPr/>
      <dgm:t>
        <a:bodyPr/>
        <a:lstStyle/>
        <a:p>
          <a:endParaRPr lang="ru-RU"/>
        </a:p>
      </dgm:t>
    </dgm:pt>
    <dgm:pt modelId="{526FB7C4-FCBD-4A61-99FC-5D85ED3BD082}" type="sibTrans" cxnId="{536C5DF1-04A8-45D7-964D-6BD181FD41B9}">
      <dgm:prSet/>
      <dgm:spPr/>
      <dgm:t>
        <a:bodyPr/>
        <a:lstStyle/>
        <a:p>
          <a:endParaRPr lang="ru-RU"/>
        </a:p>
      </dgm:t>
    </dgm:pt>
    <dgm:pt modelId="{4A6D4BFE-AEE1-4C80-B021-D96A05C9E6AA}" type="pres">
      <dgm:prSet presAssocID="{EC69D793-A90F-439E-AF94-EE0E907F435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9D5F4AD-B8B6-4A5E-8F5B-3441715A5EF6}" type="pres">
      <dgm:prSet presAssocID="{943A41EE-1204-411E-A934-E060D37BD880}" presName="circle1" presStyleLbl="node1" presStyleIdx="0" presStyleCnt="3"/>
      <dgm:spPr/>
    </dgm:pt>
    <dgm:pt modelId="{662E0466-AC7A-43C0-98FC-D1CDA2D478B2}" type="pres">
      <dgm:prSet presAssocID="{943A41EE-1204-411E-A934-E060D37BD880}" presName="space" presStyleCnt="0"/>
      <dgm:spPr/>
    </dgm:pt>
    <dgm:pt modelId="{347DECE5-4102-4171-8262-7A8DC188240A}" type="pres">
      <dgm:prSet presAssocID="{943A41EE-1204-411E-A934-E060D37BD880}" presName="rect1" presStyleLbl="alignAcc1" presStyleIdx="0" presStyleCnt="3"/>
      <dgm:spPr/>
      <dgm:t>
        <a:bodyPr/>
        <a:lstStyle/>
        <a:p>
          <a:endParaRPr lang="ru-RU"/>
        </a:p>
      </dgm:t>
    </dgm:pt>
    <dgm:pt modelId="{874A7B40-DB22-40C9-A334-7E66388F1FC7}" type="pres">
      <dgm:prSet presAssocID="{EC055263-D042-4936-BC9B-2943ACF27366}" presName="vertSpace2" presStyleLbl="node1" presStyleIdx="0" presStyleCnt="3"/>
      <dgm:spPr/>
    </dgm:pt>
    <dgm:pt modelId="{49F92940-798E-42A4-A681-7AD3A408C02D}" type="pres">
      <dgm:prSet presAssocID="{EC055263-D042-4936-BC9B-2943ACF27366}" presName="circle2" presStyleLbl="node1" presStyleIdx="1" presStyleCnt="3"/>
      <dgm:spPr/>
    </dgm:pt>
    <dgm:pt modelId="{8E7E3DB3-564E-4198-91A2-1D77EF47B60B}" type="pres">
      <dgm:prSet presAssocID="{EC055263-D042-4936-BC9B-2943ACF27366}" presName="rect2" presStyleLbl="alignAcc1" presStyleIdx="1" presStyleCnt="3"/>
      <dgm:spPr/>
      <dgm:t>
        <a:bodyPr/>
        <a:lstStyle/>
        <a:p>
          <a:endParaRPr lang="ru-RU"/>
        </a:p>
      </dgm:t>
    </dgm:pt>
    <dgm:pt modelId="{93D2918D-D5B4-4731-B77F-CDFE44282AAA}" type="pres">
      <dgm:prSet presAssocID="{9A6BB08E-B3A2-46B9-8D20-9783686B9EA0}" presName="vertSpace3" presStyleLbl="node1" presStyleIdx="1" presStyleCnt="3"/>
      <dgm:spPr/>
    </dgm:pt>
    <dgm:pt modelId="{D07A46E6-8FF6-4989-B5B8-BE71EC65D70A}" type="pres">
      <dgm:prSet presAssocID="{9A6BB08E-B3A2-46B9-8D20-9783686B9EA0}" presName="circle3" presStyleLbl="node1" presStyleIdx="2" presStyleCnt="3"/>
      <dgm:spPr/>
    </dgm:pt>
    <dgm:pt modelId="{B027C1A8-BDCF-466C-93FA-DCB0495253D6}" type="pres">
      <dgm:prSet presAssocID="{9A6BB08E-B3A2-46B9-8D20-9783686B9EA0}" presName="rect3" presStyleLbl="alignAcc1" presStyleIdx="2" presStyleCnt="3"/>
      <dgm:spPr/>
      <dgm:t>
        <a:bodyPr/>
        <a:lstStyle/>
        <a:p>
          <a:endParaRPr lang="ru-RU"/>
        </a:p>
      </dgm:t>
    </dgm:pt>
    <dgm:pt modelId="{3D6D73B3-AB92-4AB6-A693-C71722F57557}" type="pres">
      <dgm:prSet presAssocID="{943A41EE-1204-411E-A934-E060D37BD88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371254-B4E5-43F1-ACC4-2078DEADCA7B}" type="pres">
      <dgm:prSet presAssocID="{EC055263-D042-4936-BC9B-2943ACF27366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5B1F6A-FDAC-43A6-BE55-D9A5248AEEAA}" type="pres">
      <dgm:prSet presAssocID="{9A6BB08E-B3A2-46B9-8D20-9783686B9EA0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B743C83-AF7E-4A9F-81B6-5FE84D7B0A9F}" srcId="{EC69D793-A90F-439E-AF94-EE0E907F4355}" destId="{EC055263-D042-4936-BC9B-2943ACF27366}" srcOrd="1" destOrd="0" parTransId="{3FE607E2-5A57-48C8-98EB-4BE24F3A39E7}" sibTransId="{21D60951-33D0-4E5A-BE4C-8EA5D279D803}"/>
    <dgm:cxn modelId="{5AE0A983-011E-427B-95E1-16D9884A4F66}" srcId="{EC69D793-A90F-439E-AF94-EE0E907F4355}" destId="{943A41EE-1204-411E-A934-E060D37BD880}" srcOrd="0" destOrd="0" parTransId="{8FD2070C-1624-4C82-941D-128BF12F0A86}" sibTransId="{8B2C1182-8B5F-47D6-B632-E1269BDEA02C}"/>
    <dgm:cxn modelId="{85864700-1A7E-4F50-8CCC-329DF95B23C3}" type="presOf" srcId="{EC055263-D042-4936-BC9B-2943ACF27366}" destId="{8E7E3DB3-564E-4198-91A2-1D77EF47B60B}" srcOrd="0" destOrd="0" presId="urn:microsoft.com/office/officeart/2005/8/layout/target3"/>
    <dgm:cxn modelId="{A4E2FB70-F5F2-444B-AEB2-1CB51B0F4395}" type="presOf" srcId="{EC69D793-A90F-439E-AF94-EE0E907F4355}" destId="{4A6D4BFE-AEE1-4C80-B021-D96A05C9E6AA}" srcOrd="0" destOrd="0" presId="urn:microsoft.com/office/officeart/2005/8/layout/target3"/>
    <dgm:cxn modelId="{2F201A6B-EB7F-409F-BC88-F6EC3A79782C}" type="presOf" srcId="{9A6BB08E-B3A2-46B9-8D20-9783686B9EA0}" destId="{425B1F6A-FDAC-43A6-BE55-D9A5248AEEAA}" srcOrd="1" destOrd="0" presId="urn:microsoft.com/office/officeart/2005/8/layout/target3"/>
    <dgm:cxn modelId="{F0BFC169-86FE-408D-AED7-236E6B412536}" type="presOf" srcId="{943A41EE-1204-411E-A934-E060D37BD880}" destId="{3D6D73B3-AB92-4AB6-A693-C71722F57557}" srcOrd="1" destOrd="0" presId="urn:microsoft.com/office/officeart/2005/8/layout/target3"/>
    <dgm:cxn modelId="{DF3D3CE1-12C8-45A7-8A6F-8FAAA35161EF}" type="presOf" srcId="{9A6BB08E-B3A2-46B9-8D20-9783686B9EA0}" destId="{B027C1A8-BDCF-466C-93FA-DCB0495253D6}" srcOrd="0" destOrd="0" presId="urn:microsoft.com/office/officeart/2005/8/layout/target3"/>
    <dgm:cxn modelId="{0222CB38-5FE7-43EA-8576-7B99935E47E6}" type="presOf" srcId="{EC055263-D042-4936-BC9B-2943ACF27366}" destId="{1B371254-B4E5-43F1-ACC4-2078DEADCA7B}" srcOrd="1" destOrd="0" presId="urn:microsoft.com/office/officeart/2005/8/layout/target3"/>
    <dgm:cxn modelId="{4C99ED71-CCC3-4B2F-93B3-8E2B2E8109E3}" type="presOf" srcId="{943A41EE-1204-411E-A934-E060D37BD880}" destId="{347DECE5-4102-4171-8262-7A8DC188240A}" srcOrd="0" destOrd="0" presId="urn:microsoft.com/office/officeart/2005/8/layout/target3"/>
    <dgm:cxn modelId="{536C5DF1-04A8-45D7-964D-6BD181FD41B9}" srcId="{EC69D793-A90F-439E-AF94-EE0E907F4355}" destId="{9A6BB08E-B3A2-46B9-8D20-9783686B9EA0}" srcOrd="2" destOrd="0" parTransId="{5D2CFC34-B882-4947-8E39-BED437C27F61}" sibTransId="{526FB7C4-FCBD-4A61-99FC-5D85ED3BD082}"/>
    <dgm:cxn modelId="{B2537E7B-E82B-44A5-9235-9953BA80D7DC}" type="presParOf" srcId="{4A6D4BFE-AEE1-4C80-B021-D96A05C9E6AA}" destId="{09D5F4AD-B8B6-4A5E-8F5B-3441715A5EF6}" srcOrd="0" destOrd="0" presId="urn:microsoft.com/office/officeart/2005/8/layout/target3"/>
    <dgm:cxn modelId="{FE32774D-C4F6-47DB-BE81-7E04CD83A5B9}" type="presParOf" srcId="{4A6D4BFE-AEE1-4C80-B021-D96A05C9E6AA}" destId="{662E0466-AC7A-43C0-98FC-D1CDA2D478B2}" srcOrd="1" destOrd="0" presId="urn:microsoft.com/office/officeart/2005/8/layout/target3"/>
    <dgm:cxn modelId="{B0AA2C10-C6C8-4E9A-872C-CF3A5FA1F758}" type="presParOf" srcId="{4A6D4BFE-AEE1-4C80-B021-D96A05C9E6AA}" destId="{347DECE5-4102-4171-8262-7A8DC188240A}" srcOrd="2" destOrd="0" presId="urn:microsoft.com/office/officeart/2005/8/layout/target3"/>
    <dgm:cxn modelId="{D73799B0-FB89-449F-B2D8-424711A19CEE}" type="presParOf" srcId="{4A6D4BFE-AEE1-4C80-B021-D96A05C9E6AA}" destId="{874A7B40-DB22-40C9-A334-7E66388F1FC7}" srcOrd="3" destOrd="0" presId="urn:microsoft.com/office/officeart/2005/8/layout/target3"/>
    <dgm:cxn modelId="{18963F4A-B766-4372-A8A3-4913FEE4616D}" type="presParOf" srcId="{4A6D4BFE-AEE1-4C80-B021-D96A05C9E6AA}" destId="{49F92940-798E-42A4-A681-7AD3A408C02D}" srcOrd="4" destOrd="0" presId="urn:microsoft.com/office/officeart/2005/8/layout/target3"/>
    <dgm:cxn modelId="{910441C6-AE4F-4729-BB31-95EB0B5E5C4B}" type="presParOf" srcId="{4A6D4BFE-AEE1-4C80-B021-D96A05C9E6AA}" destId="{8E7E3DB3-564E-4198-91A2-1D77EF47B60B}" srcOrd="5" destOrd="0" presId="urn:microsoft.com/office/officeart/2005/8/layout/target3"/>
    <dgm:cxn modelId="{A667C938-BF9B-4957-BC81-9D662EFB675C}" type="presParOf" srcId="{4A6D4BFE-AEE1-4C80-B021-D96A05C9E6AA}" destId="{93D2918D-D5B4-4731-B77F-CDFE44282AAA}" srcOrd="6" destOrd="0" presId="urn:microsoft.com/office/officeart/2005/8/layout/target3"/>
    <dgm:cxn modelId="{61AEB7A9-8360-4829-B897-54AFF0269A70}" type="presParOf" srcId="{4A6D4BFE-AEE1-4C80-B021-D96A05C9E6AA}" destId="{D07A46E6-8FF6-4989-B5B8-BE71EC65D70A}" srcOrd="7" destOrd="0" presId="urn:microsoft.com/office/officeart/2005/8/layout/target3"/>
    <dgm:cxn modelId="{9A4BE673-A8C0-4C5A-968F-66CBBDC1FBCB}" type="presParOf" srcId="{4A6D4BFE-AEE1-4C80-B021-D96A05C9E6AA}" destId="{B027C1A8-BDCF-466C-93FA-DCB0495253D6}" srcOrd="8" destOrd="0" presId="urn:microsoft.com/office/officeart/2005/8/layout/target3"/>
    <dgm:cxn modelId="{B0BDFDA7-94B0-4804-9CEF-9F900FC3463D}" type="presParOf" srcId="{4A6D4BFE-AEE1-4C80-B021-D96A05C9E6AA}" destId="{3D6D73B3-AB92-4AB6-A693-C71722F57557}" srcOrd="9" destOrd="0" presId="urn:microsoft.com/office/officeart/2005/8/layout/target3"/>
    <dgm:cxn modelId="{5657AC1E-5E5D-4FE9-95AD-9C9DD6B08EA4}" type="presParOf" srcId="{4A6D4BFE-AEE1-4C80-B021-D96A05C9E6AA}" destId="{1B371254-B4E5-43F1-ACC4-2078DEADCA7B}" srcOrd="10" destOrd="0" presId="urn:microsoft.com/office/officeart/2005/8/layout/target3"/>
    <dgm:cxn modelId="{0342C193-00FA-4439-B0A0-E0F8FEED379D}" type="presParOf" srcId="{4A6D4BFE-AEE1-4C80-B021-D96A05C9E6AA}" destId="{425B1F6A-FDAC-43A6-BE55-D9A5248AEEAA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4DEE68-CECA-4FFC-A8BC-1D5E1B081E8A}" type="doc">
      <dgm:prSet loTypeId="urn:microsoft.com/office/officeart/2005/8/layout/target3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F9E6DBC3-5DB3-4832-A34F-A6C40BA677D2}">
      <dgm:prSet/>
      <dgm:spPr/>
      <dgm:t>
        <a:bodyPr/>
        <a:lstStyle/>
        <a:p>
          <a:pPr rtl="0"/>
          <a:r>
            <a:rPr lang="ru-RU" dirty="0" smtClean="0"/>
            <a:t>Коэффициенты ликвидности;</a:t>
          </a:r>
          <a:endParaRPr lang="ru-RU" dirty="0"/>
        </a:p>
      </dgm:t>
    </dgm:pt>
    <dgm:pt modelId="{DF734134-21D0-442E-B808-FAC1F2BEB81F}" type="parTrans" cxnId="{64EEDB32-4AAE-4631-B3F3-C1FBEA56D5E1}">
      <dgm:prSet/>
      <dgm:spPr/>
      <dgm:t>
        <a:bodyPr/>
        <a:lstStyle/>
        <a:p>
          <a:endParaRPr lang="ru-RU"/>
        </a:p>
      </dgm:t>
    </dgm:pt>
    <dgm:pt modelId="{6D2D7AB5-7FC2-4DA1-AD99-B2500D769D31}" type="sibTrans" cxnId="{64EEDB32-4AAE-4631-B3F3-C1FBEA56D5E1}">
      <dgm:prSet/>
      <dgm:spPr/>
      <dgm:t>
        <a:bodyPr/>
        <a:lstStyle/>
        <a:p>
          <a:endParaRPr lang="ru-RU"/>
        </a:p>
      </dgm:t>
    </dgm:pt>
    <dgm:pt modelId="{D252CEA0-A440-42EA-9451-B4E979D87B70}">
      <dgm:prSet/>
      <dgm:spPr/>
      <dgm:t>
        <a:bodyPr/>
        <a:lstStyle/>
        <a:p>
          <a:pPr rtl="0"/>
          <a:r>
            <a:rPr lang="ru-RU" smtClean="0"/>
            <a:t>Коэффициенты устойчивости;</a:t>
          </a:r>
          <a:endParaRPr lang="ru-RU"/>
        </a:p>
      </dgm:t>
    </dgm:pt>
    <dgm:pt modelId="{F2FDFA3B-DF0E-4E14-9050-8FD4A857F667}" type="parTrans" cxnId="{EAE4E196-5AFE-48C4-A52E-3D7925E58F76}">
      <dgm:prSet/>
      <dgm:spPr/>
      <dgm:t>
        <a:bodyPr/>
        <a:lstStyle/>
        <a:p>
          <a:endParaRPr lang="ru-RU"/>
        </a:p>
      </dgm:t>
    </dgm:pt>
    <dgm:pt modelId="{C4666994-D81A-4552-93D5-665FE341DA0F}" type="sibTrans" cxnId="{EAE4E196-5AFE-48C4-A52E-3D7925E58F76}">
      <dgm:prSet/>
      <dgm:spPr/>
      <dgm:t>
        <a:bodyPr/>
        <a:lstStyle/>
        <a:p>
          <a:endParaRPr lang="ru-RU"/>
        </a:p>
      </dgm:t>
    </dgm:pt>
    <dgm:pt modelId="{A74172AB-EBA1-4E4A-9827-FB8AF5BF4518}">
      <dgm:prSet/>
      <dgm:spPr/>
      <dgm:t>
        <a:bodyPr/>
        <a:lstStyle/>
        <a:p>
          <a:pPr rtl="0"/>
          <a:r>
            <a:rPr lang="ru-RU" smtClean="0"/>
            <a:t>Коэффициенты деловой активности;</a:t>
          </a:r>
          <a:endParaRPr lang="ru-RU"/>
        </a:p>
      </dgm:t>
    </dgm:pt>
    <dgm:pt modelId="{5DFDB84B-5B88-4F11-AAC3-DCB1EF101820}" type="parTrans" cxnId="{86B31996-8C0F-4A3C-8356-9D463171EE48}">
      <dgm:prSet/>
      <dgm:spPr/>
      <dgm:t>
        <a:bodyPr/>
        <a:lstStyle/>
        <a:p>
          <a:endParaRPr lang="ru-RU"/>
        </a:p>
      </dgm:t>
    </dgm:pt>
    <dgm:pt modelId="{A297D121-3BC8-425B-8D22-6F174EFE9749}" type="sibTrans" cxnId="{86B31996-8C0F-4A3C-8356-9D463171EE48}">
      <dgm:prSet/>
      <dgm:spPr/>
      <dgm:t>
        <a:bodyPr/>
        <a:lstStyle/>
        <a:p>
          <a:endParaRPr lang="ru-RU"/>
        </a:p>
      </dgm:t>
    </dgm:pt>
    <dgm:pt modelId="{E80F553D-A369-458C-B31B-A4572A639616}">
      <dgm:prSet/>
      <dgm:spPr/>
      <dgm:t>
        <a:bodyPr/>
        <a:lstStyle/>
        <a:p>
          <a:pPr rtl="0"/>
          <a:r>
            <a:rPr lang="ru-RU" smtClean="0"/>
            <a:t>Коэффициенты рентабельности.</a:t>
          </a:r>
          <a:endParaRPr lang="ru-RU"/>
        </a:p>
      </dgm:t>
    </dgm:pt>
    <dgm:pt modelId="{B44035F6-09EE-441C-9B00-C4A069D901D0}" type="parTrans" cxnId="{8A8A6C0F-A00B-4A9C-B2D9-24257C17FA1A}">
      <dgm:prSet/>
      <dgm:spPr/>
      <dgm:t>
        <a:bodyPr/>
        <a:lstStyle/>
        <a:p>
          <a:endParaRPr lang="ru-RU"/>
        </a:p>
      </dgm:t>
    </dgm:pt>
    <dgm:pt modelId="{704A897F-9DC1-49E7-825F-F3B6F037387F}" type="sibTrans" cxnId="{8A8A6C0F-A00B-4A9C-B2D9-24257C17FA1A}">
      <dgm:prSet/>
      <dgm:spPr/>
      <dgm:t>
        <a:bodyPr/>
        <a:lstStyle/>
        <a:p>
          <a:endParaRPr lang="ru-RU"/>
        </a:p>
      </dgm:t>
    </dgm:pt>
    <dgm:pt modelId="{E7E1A6F6-6EF2-4290-962D-41ADB08B29BF}" type="pres">
      <dgm:prSet presAssocID="{5B4DEE68-CECA-4FFC-A8BC-1D5E1B081E8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1E24C4D-12CE-4B3F-BCFE-A96CF628B030}" type="pres">
      <dgm:prSet presAssocID="{F9E6DBC3-5DB3-4832-A34F-A6C40BA677D2}" presName="circle1" presStyleLbl="node1" presStyleIdx="0" presStyleCnt="4"/>
      <dgm:spPr/>
    </dgm:pt>
    <dgm:pt modelId="{E73455D2-8D96-4947-B237-8EEBEF1FE006}" type="pres">
      <dgm:prSet presAssocID="{F9E6DBC3-5DB3-4832-A34F-A6C40BA677D2}" presName="space" presStyleCnt="0"/>
      <dgm:spPr/>
    </dgm:pt>
    <dgm:pt modelId="{B1F7D561-9CA4-4B93-9C2D-0B2F5BE801E1}" type="pres">
      <dgm:prSet presAssocID="{F9E6DBC3-5DB3-4832-A34F-A6C40BA677D2}" presName="rect1" presStyleLbl="alignAcc1" presStyleIdx="0" presStyleCnt="4"/>
      <dgm:spPr/>
      <dgm:t>
        <a:bodyPr/>
        <a:lstStyle/>
        <a:p>
          <a:endParaRPr lang="ru-RU"/>
        </a:p>
      </dgm:t>
    </dgm:pt>
    <dgm:pt modelId="{1589E934-23D9-4967-8670-7ABFAE3D7786}" type="pres">
      <dgm:prSet presAssocID="{D252CEA0-A440-42EA-9451-B4E979D87B70}" presName="vertSpace2" presStyleLbl="node1" presStyleIdx="0" presStyleCnt="4"/>
      <dgm:spPr/>
    </dgm:pt>
    <dgm:pt modelId="{D60821EA-1FBE-48AE-A4BC-A65691A1E2F6}" type="pres">
      <dgm:prSet presAssocID="{D252CEA0-A440-42EA-9451-B4E979D87B70}" presName="circle2" presStyleLbl="node1" presStyleIdx="1" presStyleCnt="4"/>
      <dgm:spPr/>
    </dgm:pt>
    <dgm:pt modelId="{55A7477E-68C2-4306-86CB-9D1999BE78EB}" type="pres">
      <dgm:prSet presAssocID="{D252CEA0-A440-42EA-9451-B4E979D87B70}" presName="rect2" presStyleLbl="alignAcc1" presStyleIdx="1" presStyleCnt="4"/>
      <dgm:spPr/>
      <dgm:t>
        <a:bodyPr/>
        <a:lstStyle/>
        <a:p>
          <a:endParaRPr lang="ru-RU"/>
        </a:p>
      </dgm:t>
    </dgm:pt>
    <dgm:pt modelId="{BDE3547F-5BF5-4339-913F-13739545F00C}" type="pres">
      <dgm:prSet presAssocID="{A74172AB-EBA1-4E4A-9827-FB8AF5BF4518}" presName="vertSpace3" presStyleLbl="node1" presStyleIdx="1" presStyleCnt="4"/>
      <dgm:spPr/>
    </dgm:pt>
    <dgm:pt modelId="{57FAA399-F0D2-4A27-A9CE-E4FB806236BE}" type="pres">
      <dgm:prSet presAssocID="{A74172AB-EBA1-4E4A-9827-FB8AF5BF4518}" presName="circle3" presStyleLbl="node1" presStyleIdx="2" presStyleCnt="4"/>
      <dgm:spPr/>
    </dgm:pt>
    <dgm:pt modelId="{0FA843DA-F3DF-4B88-A1FD-CE988498091B}" type="pres">
      <dgm:prSet presAssocID="{A74172AB-EBA1-4E4A-9827-FB8AF5BF4518}" presName="rect3" presStyleLbl="alignAcc1" presStyleIdx="2" presStyleCnt="4"/>
      <dgm:spPr/>
      <dgm:t>
        <a:bodyPr/>
        <a:lstStyle/>
        <a:p>
          <a:endParaRPr lang="ru-RU"/>
        </a:p>
      </dgm:t>
    </dgm:pt>
    <dgm:pt modelId="{3A7A890D-BF82-4216-9743-26668085323D}" type="pres">
      <dgm:prSet presAssocID="{E80F553D-A369-458C-B31B-A4572A639616}" presName="vertSpace4" presStyleLbl="node1" presStyleIdx="2" presStyleCnt="4"/>
      <dgm:spPr/>
    </dgm:pt>
    <dgm:pt modelId="{C4FDD99D-EB18-49B1-8CC5-046E4B026507}" type="pres">
      <dgm:prSet presAssocID="{E80F553D-A369-458C-B31B-A4572A639616}" presName="circle4" presStyleLbl="node1" presStyleIdx="3" presStyleCnt="4"/>
      <dgm:spPr/>
    </dgm:pt>
    <dgm:pt modelId="{95ACE8E1-CA22-4D31-85D4-C26FCE3FDA25}" type="pres">
      <dgm:prSet presAssocID="{E80F553D-A369-458C-B31B-A4572A639616}" presName="rect4" presStyleLbl="alignAcc1" presStyleIdx="3" presStyleCnt="4"/>
      <dgm:spPr/>
      <dgm:t>
        <a:bodyPr/>
        <a:lstStyle/>
        <a:p>
          <a:endParaRPr lang="ru-RU"/>
        </a:p>
      </dgm:t>
    </dgm:pt>
    <dgm:pt modelId="{8507601E-B409-49DC-8721-DC535EDABC3D}" type="pres">
      <dgm:prSet presAssocID="{F9E6DBC3-5DB3-4832-A34F-A6C40BA677D2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7B044D-300E-4D4E-88CE-4F2C4BB47E8D}" type="pres">
      <dgm:prSet presAssocID="{D252CEA0-A440-42EA-9451-B4E979D87B70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BD5F78-E101-4157-9BE2-D9C6B8247114}" type="pres">
      <dgm:prSet presAssocID="{A74172AB-EBA1-4E4A-9827-FB8AF5BF4518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9D7D22-68DD-4747-A00C-15D41339C522}" type="pres">
      <dgm:prSet presAssocID="{E80F553D-A369-458C-B31B-A4572A639616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6B31996-8C0F-4A3C-8356-9D463171EE48}" srcId="{5B4DEE68-CECA-4FFC-A8BC-1D5E1B081E8A}" destId="{A74172AB-EBA1-4E4A-9827-FB8AF5BF4518}" srcOrd="2" destOrd="0" parTransId="{5DFDB84B-5B88-4F11-AAC3-DCB1EF101820}" sibTransId="{A297D121-3BC8-425B-8D22-6F174EFE9749}"/>
    <dgm:cxn modelId="{C47BB3C1-A643-4E68-9B35-DC85943EB210}" type="presOf" srcId="{A74172AB-EBA1-4E4A-9827-FB8AF5BF4518}" destId="{15BD5F78-E101-4157-9BE2-D9C6B8247114}" srcOrd="1" destOrd="0" presId="urn:microsoft.com/office/officeart/2005/8/layout/target3"/>
    <dgm:cxn modelId="{08CB9DDF-C5DD-4B97-9393-880895F1DB71}" type="presOf" srcId="{E80F553D-A369-458C-B31B-A4572A639616}" destId="{CD9D7D22-68DD-4747-A00C-15D41339C522}" srcOrd="1" destOrd="0" presId="urn:microsoft.com/office/officeart/2005/8/layout/target3"/>
    <dgm:cxn modelId="{0C55768D-2E7C-43AB-880A-5DBEAD5E948C}" type="presOf" srcId="{D252CEA0-A440-42EA-9451-B4E979D87B70}" destId="{687B044D-300E-4D4E-88CE-4F2C4BB47E8D}" srcOrd="1" destOrd="0" presId="urn:microsoft.com/office/officeart/2005/8/layout/target3"/>
    <dgm:cxn modelId="{8A8A6C0F-A00B-4A9C-B2D9-24257C17FA1A}" srcId="{5B4DEE68-CECA-4FFC-A8BC-1D5E1B081E8A}" destId="{E80F553D-A369-458C-B31B-A4572A639616}" srcOrd="3" destOrd="0" parTransId="{B44035F6-09EE-441C-9B00-C4A069D901D0}" sibTransId="{704A897F-9DC1-49E7-825F-F3B6F037387F}"/>
    <dgm:cxn modelId="{ADA0E86F-DC56-41A4-B9BF-AD3C87442871}" type="presOf" srcId="{F9E6DBC3-5DB3-4832-A34F-A6C40BA677D2}" destId="{8507601E-B409-49DC-8721-DC535EDABC3D}" srcOrd="1" destOrd="0" presId="urn:microsoft.com/office/officeart/2005/8/layout/target3"/>
    <dgm:cxn modelId="{64EEDB32-4AAE-4631-B3F3-C1FBEA56D5E1}" srcId="{5B4DEE68-CECA-4FFC-A8BC-1D5E1B081E8A}" destId="{F9E6DBC3-5DB3-4832-A34F-A6C40BA677D2}" srcOrd="0" destOrd="0" parTransId="{DF734134-21D0-442E-B808-FAC1F2BEB81F}" sibTransId="{6D2D7AB5-7FC2-4DA1-AD99-B2500D769D31}"/>
    <dgm:cxn modelId="{DA2A018C-D8D0-43EC-A241-24BFE9B15DC9}" type="presOf" srcId="{5B4DEE68-CECA-4FFC-A8BC-1D5E1B081E8A}" destId="{E7E1A6F6-6EF2-4290-962D-41ADB08B29BF}" srcOrd="0" destOrd="0" presId="urn:microsoft.com/office/officeart/2005/8/layout/target3"/>
    <dgm:cxn modelId="{4E4D2E06-5828-4FF1-B6FC-5E78E1BD98FD}" type="presOf" srcId="{F9E6DBC3-5DB3-4832-A34F-A6C40BA677D2}" destId="{B1F7D561-9CA4-4B93-9C2D-0B2F5BE801E1}" srcOrd="0" destOrd="0" presId="urn:microsoft.com/office/officeart/2005/8/layout/target3"/>
    <dgm:cxn modelId="{96EBEC49-4141-4A83-99DF-D5ABD0024B71}" type="presOf" srcId="{E80F553D-A369-458C-B31B-A4572A639616}" destId="{95ACE8E1-CA22-4D31-85D4-C26FCE3FDA25}" srcOrd="0" destOrd="0" presId="urn:microsoft.com/office/officeart/2005/8/layout/target3"/>
    <dgm:cxn modelId="{EAE4E196-5AFE-48C4-A52E-3D7925E58F76}" srcId="{5B4DEE68-CECA-4FFC-A8BC-1D5E1B081E8A}" destId="{D252CEA0-A440-42EA-9451-B4E979D87B70}" srcOrd="1" destOrd="0" parTransId="{F2FDFA3B-DF0E-4E14-9050-8FD4A857F667}" sibTransId="{C4666994-D81A-4552-93D5-665FE341DA0F}"/>
    <dgm:cxn modelId="{470C0889-156A-4F33-A91D-D758C323ED38}" type="presOf" srcId="{A74172AB-EBA1-4E4A-9827-FB8AF5BF4518}" destId="{0FA843DA-F3DF-4B88-A1FD-CE988498091B}" srcOrd="0" destOrd="0" presId="urn:microsoft.com/office/officeart/2005/8/layout/target3"/>
    <dgm:cxn modelId="{6046B33D-A841-44A1-B6AC-718212B57E70}" type="presOf" srcId="{D252CEA0-A440-42EA-9451-B4E979D87B70}" destId="{55A7477E-68C2-4306-86CB-9D1999BE78EB}" srcOrd="0" destOrd="0" presId="urn:microsoft.com/office/officeart/2005/8/layout/target3"/>
    <dgm:cxn modelId="{A029B68B-3599-467D-8537-B82CD12CEEE3}" type="presParOf" srcId="{E7E1A6F6-6EF2-4290-962D-41ADB08B29BF}" destId="{B1E24C4D-12CE-4B3F-BCFE-A96CF628B030}" srcOrd="0" destOrd="0" presId="urn:microsoft.com/office/officeart/2005/8/layout/target3"/>
    <dgm:cxn modelId="{D2E9F38D-8D87-461A-98C6-B2C0A0D19904}" type="presParOf" srcId="{E7E1A6F6-6EF2-4290-962D-41ADB08B29BF}" destId="{E73455D2-8D96-4947-B237-8EEBEF1FE006}" srcOrd="1" destOrd="0" presId="urn:microsoft.com/office/officeart/2005/8/layout/target3"/>
    <dgm:cxn modelId="{106489F4-6B78-4D06-8297-586FE5BC8228}" type="presParOf" srcId="{E7E1A6F6-6EF2-4290-962D-41ADB08B29BF}" destId="{B1F7D561-9CA4-4B93-9C2D-0B2F5BE801E1}" srcOrd="2" destOrd="0" presId="urn:microsoft.com/office/officeart/2005/8/layout/target3"/>
    <dgm:cxn modelId="{DCC6B93F-8B56-433C-AC18-C7621755BD21}" type="presParOf" srcId="{E7E1A6F6-6EF2-4290-962D-41ADB08B29BF}" destId="{1589E934-23D9-4967-8670-7ABFAE3D7786}" srcOrd="3" destOrd="0" presId="urn:microsoft.com/office/officeart/2005/8/layout/target3"/>
    <dgm:cxn modelId="{8D373802-4B2B-4D75-A0AF-95764732B6DE}" type="presParOf" srcId="{E7E1A6F6-6EF2-4290-962D-41ADB08B29BF}" destId="{D60821EA-1FBE-48AE-A4BC-A65691A1E2F6}" srcOrd="4" destOrd="0" presId="urn:microsoft.com/office/officeart/2005/8/layout/target3"/>
    <dgm:cxn modelId="{59D9A467-EFEC-43A6-B6EC-B74DDD0137C1}" type="presParOf" srcId="{E7E1A6F6-6EF2-4290-962D-41ADB08B29BF}" destId="{55A7477E-68C2-4306-86CB-9D1999BE78EB}" srcOrd="5" destOrd="0" presId="urn:microsoft.com/office/officeart/2005/8/layout/target3"/>
    <dgm:cxn modelId="{DDA31A56-28EE-429F-852C-48EAD3012939}" type="presParOf" srcId="{E7E1A6F6-6EF2-4290-962D-41ADB08B29BF}" destId="{BDE3547F-5BF5-4339-913F-13739545F00C}" srcOrd="6" destOrd="0" presId="urn:microsoft.com/office/officeart/2005/8/layout/target3"/>
    <dgm:cxn modelId="{CBDC6913-DA93-4783-9E89-466DF552B2A7}" type="presParOf" srcId="{E7E1A6F6-6EF2-4290-962D-41ADB08B29BF}" destId="{57FAA399-F0D2-4A27-A9CE-E4FB806236BE}" srcOrd="7" destOrd="0" presId="urn:microsoft.com/office/officeart/2005/8/layout/target3"/>
    <dgm:cxn modelId="{D6E6DE9F-7E8F-42C6-A260-BED2E30FA6A4}" type="presParOf" srcId="{E7E1A6F6-6EF2-4290-962D-41ADB08B29BF}" destId="{0FA843DA-F3DF-4B88-A1FD-CE988498091B}" srcOrd="8" destOrd="0" presId="urn:microsoft.com/office/officeart/2005/8/layout/target3"/>
    <dgm:cxn modelId="{D18A9178-B2F4-454F-B92F-C92E06EBCE3B}" type="presParOf" srcId="{E7E1A6F6-6EF2-4290-962D-41ADB08B29BF}" destId="{3A7A890D-BF82-4216-9743-26668085323D}" srcOrd="9" destOrd="0" presId="urn:microsoft.com/office/officeart/2005/8/layout/target3"/>
    <dgm:cxn modelId="{C795899C-D771-40E9-8795-DB3B7BBB6F84}" type="presParOf" srcId="{E7E1A6F6-6EF2-4290-962D-41ADB08B29BF}" destId="{C4FDD99D-EB18-49B1-8CC5-046E4B026507}" srcOrd="10" destOrd="0" presId="urn:microsoft.com/office/officeart/2005/8/layout/target3"/>
    <dgm:cxn modelId="{B85E88D7-C3AA-47D9-A86F-CB5D361D6DE5}" type="presParOf" srcId="{E7E1A6F6-6EF2-4290-962D-41ADB08B29BF}" destId="{95ACE8E1-CA22-4D31-85D4-C26FCE3FDA25}" srcOrd="11" destOrd="0" presId="urn:microsoft.com/office/officeart/2005/8/layout/target3"/>
    <dgm:cxn modelId="{696C541C-D450-4087-9189-32B8875BB132}" type="presParOf" srcId="{E7E1A6F6-6EF2-4290-962D-41ADB08B29BF}" destId="{8507601E-B409-49DC-8721-DC535EDABC3D}" srcOrd="12" destOrd="0" presId="urn:microsoft.com/office/officeart/2005/8/layout/target3"/>
    <dgm:cxn modelId="{153E7284-7CFA-466B-8B75-6421D2662F53}" type="presParOf" srcId="{E7E1A6F6-6EF2-4290-962D-41ADB08B29BF}" destId="{687B044D-300E-4D4E-88CE-4F2C4BB47E8D}" srcOrd="13" destOrd="0" presId="urn:microsoft.com/office/officeart/2005/8/layout/target3"/>
    <dgm:cxn modelId="{29471F85-10F7-4DC7-BEF5-D39C424D22A6}" type="presParOf" srcId="{E7E1A6F6-6EF2-4290-962D-41ADB08B29BF}" destId="{15BD5F78-E101-4157-9BE2-D9C6B8247114}" srcOrd="14" destOrd="0" presId="urn:microsoft.com/office/officeart/2005/8/layout/target3"/>
    <dgm:cxn modelId="{898C9C98-9723-4BAA-8B51-315FBE904B31}" type="presParOf" srcId="{E7E1A6F6-6EF2-4290-962D-41ADB08B29BF}" destId="{CD9D7D22-68DD-4747-A00C-15D41339C522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B5A978E-5CD4-4881-82F9-A40CFCD734A6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C5F2426-43FA-404E-8A2B-79ED8C6C31A2}">
      <dgm:prSet/>
      <dgm:spPr/>
      <dgm:t>
        <a:bodyPr/>
        <a:lstStyle/>
        <a:p>
          <a:pPr rtl="0"/>
          <a:r>
            <a:rPr lang="ru-RU" dirty="0" smtClean="0"/>
            <a:t>Интегральная модель расчета вероятности банкротства Никифоровой-</a:t>
          </a:r>
          <a:r>
            <a:rPr lang="ru-RU" dirty="0" err="1" smtClean="0"/>
            <a:t>Донцовой</a:t>
          </a:r>
          <a:endParaRPr lang="ru-RU" dirty="0"/>
        </a:p>
      </dgm:t>
    </dgm:pt>
    <dgm:pt modelId="{E914E79C-427B-4166-96EF-43CA4B9F065D}" type="parTrans" cxnId="{4BB9F847-88E8-4513-8B39-0EE570CCE239}">
      <dgm:prSet/>
      <dgm:spPr/>
      <dgm:t>
        <a:bodyPr/>
        <a:lstStyle/>
        <a:p>
          <a:endParaRPr lang="ru-RU"/>
        </a:p>
      </dgm:t>
    </dgm:pt>
    <dgm:pt modelId="{629D3A6F-AF01-4A3B-AA38-90B0824E2561}" type="sibTrans" cxnId="{4BB9F847-88E8-4513-8B39-0EE570CCE239}">
      <dgm:prSet/>
      <dgm:spPr/>
      <dgm:t>
        <a:bodyPr/>
        <a:lstStyle/>
        <a:p>
          <a:endParaRPr lang="ru-RU"/>
        </a:p>
      </dgm:t>
    </dgm:pt>
    <dgm:pt modelId="{4E140E32-4A27-483D-8775-88D162B96EAA}">
      <dgm:prSet/>
      <dgm:spPr/>
      <dgm:t>
        <a:bodyPr/>
        <a:lstStyle/>
        <a:p>
          <a:pPr rtl="0"/>
          <a:r>
            <a:rPr lang="ru-RU" smtClean="0"/>
            <a:t>Многофакторная модель анализа финансовой отчетности</a:t>
          </a:r>
          <a:endParaRPr lang="ru-RU"/>
        </a:p>
      </dgm:t>
    </dgm:pt>
    <dgm:pt modelId="{0605CC0D-4BE5-49E3-8A46-069998EA2F16}" type="parTrans" cxnId="{3F6111A1-F6DB-46D4-BDE1-9CEE3C10004C}">
      <dgm:prSet/>
      <dgm:spPr/>
      <dgm:t>
        <a:bodyPr/>
        <a:lstStyle/>
        <a:p>
          <a:endParaRPr lang="ru-RU"/>
        </a:p>
      </dgm:t>
    </dgm:pt>
    <dgm:pt modelId="{8D9611E2-F959-4AB7-B9C8-E7A3FB33E2DB}" type="sibTrans" cxnId="{3F6111A1-F6DB-46D4-BDE1-9CEE3C10004C}">
      <dgm:prSet/>
      <dgm:spPr/>
      <dgm:t>
        <a:bodyPr/>
        <a:lstStyle/>
        <a:p>
          <a:endParaRPr lang="ru-RU"/>
        </a:p>
      </dgm:t>
    </dgm:pt>
    <dgm:pt modelId="{7E2D08D1-916B-420F-8F78-590E9EB97317}">
      <dgm:prSet/>
      <dgm:spPr/>
      <dgm:t>
        <a:bodyPr/>
        <a:lstStyle/>
        <a:p>
          <a:pPr rtl="0"/>
          <a:r>
            <a:rPr lang="en-US" smtClean="0"/>
            <a:t>Z-</a:t>
          </a:r>
          <a:r>
            <a:rPr lang="ru-RU" smtClean="0"/>
            <a:t>счет Альтмана.</a:t>
          </a:r>
          <a:endParaRPr lang="ru-RU"/>
        </a:p>
      </dgm:t>
    </dgm:pt>
    <dgm:pt modelId="{C12050A2-099A-4087-B655-4E9C7D987DCC}" type="parTrans" cxnId="{71100787-575F-419D-B660-82C38C3E6AC2}">
      <dgm:prSet/>
      <dgm:spPr/>
      <dgm:t>
        <a:bodyPr/>
        <a:lstStyle/>
        <a:p>
          <a:endParaRPr lang="ru-RU"/>
        </a:p>
      </dgm:t>
    </dgm:pt>
    <dgm:pt modelId="{5AC355EC-8A9E-4106-B4D6-DDFFF1640574}" type="sibTrans" cxnId="{71100787-575F-419D-B660-82C38C3E6AC2}">
      <dgm:prSet/>
      <dgm:spPr/>
      <dgm:t>
        <a:bodyPr/>
        <a:lstStyle/>
        <a:p>
          <a:endParaRPr lang="ru-RU"/>
        </a:p>
      </dgm:t>
    </dgm:pt>
    <dgm:pt modelId="{9BC01257-8CFF-49F4-AD9B-736749F6FE41}">
      <dgm:prSet/>
      <dgm:spPr/>
      <dgm:t>
        <a:bodyPr/>
        <a:lstStyle/>
        <a:p>
          <a:pPr rtl="0"/>
          <a:r>
            <a:rPr lang="ru-RU" dirty="0" smtClean="0"/>
            <a:t>Корреляционный анализ</a:t>
          </a:r>
          <a:endParaRPr lang="ru-RU" dirty="0"/>
        </a:p>
      </dgm:t>
    </dgm:pt>
    <dgm:pt modelId="{D8057058-9DA6-467A-95FA-24D3B8A46422}" type="parTrans" cxnId="{7CF23B27-5BE7-4B2B-B66B-EEF3307E0608}">
      <dgm:prSet/>
      <dgm:spPr/>
      <dgm:t>
        <a:bodyPr/>
        <a:lstStyle/>
        <a:p>
          <a:endParaRPr lang="ru-RU"/>
        </a:p>
      </dgm:t>
    </dgm:pt>
    <dgm:pt modelId="{18A069F0-C1D1-460B-AFC3-606483B78A06}" type="sibTrans" cxnId="{7CF23B27-5BE7-4B2B-B66B-EEF3307E0608}">
      <dgm:prSet/>
      <dgm:spPr/>
      <dgm:t>
        <a:bodyPr/>
        <a:lstStyle/>
        <a:p>
          <a:endParaRPr lang="ru-RU"/>
        </a:p>
      </dgm:t>
    </dgm:pt>
    <dgm:pt modelId="{1A8148E4-1085-48C7-977E-943D8044E334}" type="pres">
      <dgm:prSet presAssocID="{5B5A978E-5CD4-4881-82F9-A40CFCD734A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8EF546-E269-426C-9907-73C96FC45B9B}" type="pres">
      <dgm:prSet presAssocID="{EC5F2426-43FA-404E-8A2B-79ED8C6C31A2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11DAD-FCF6-4B76-9DCC-3E10C07AE3E6}" type="pres">
      <dgm:prSet presAssocID="{629D3A6F-AF01-4A3B-AA38-90B0824E2561}" presName="spacer" presStyleCnt="0"/>
      <dgm:spPr/>
    </dgm:pt>
    <dgm:pt modelId="{96BA199F-5801-4BEE-A00F-06AD98A747C5}" type="pres">
      <dgm:prSet presAssocID="{4E140E32-4A27-483D-8775-88D162B96EA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2677D5-163C-42B2-8D8D-F128C7F8414D}" type="pres">
      <dgm:prSet presAssocID="{8D9611E2-F959-4AB7-B9C8-E7A3FB33E2DB}" presName="spacer" presStyleCnt="0"/>
      <dgm:spPr/>
    </dgm:pt>
    <dgm:pt modelId="{55CCA79D-9913-4DE7-B414-0082938FAF10}" type="pres">
      <dgm:prSet presAssocID="{7E2D08D1-916B-420F-8F78-590E9EB9731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145A04-C3DB-4F64-BFC5-0D82B90BE21B}" type="pres">
      <dgm:prSet presAssocID="{5AC355EC-8A9E-4106-B4D6-DDFFF1640574}" presName="spacer" presStyleCnt="0"/>
      <dgm:spPr/>
    </dgm:pt>
    <dgm:pt modelId="{A3B3F070-B06D-4715-A839-FA2E85334F39}" type="pres">
      <dgm:prSet presAssocID="{9BC01257-8CFF-49F4-AD9B-736749F6FE4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FD7842-1FB3-4509-AD8B-188A4E75318C}" type="presOf" srcId="{9BC01257-8CFF-49F4-AD9B-736749F6FE41}" destId="{A3B3F070-B06D-4715-A839-FA2E85334F39}" srcOrd="0" destOrd="0" presId="urn:microsoft.com/office/officeart/2005/8/layout/vList2"/>
    <dgm:cxn modelId="{1BBDF2F1-3A87-4863-8256-1669CD711656}" type="presOf" srcId="{4E140E32-4A27-483D-8775-88D162B96EAA}" destId="{96BA199F-5801-4BEE-A00F-06AD98A747C5}" srcOrd="0" destOrd="0" presId="urn:microsoft.com/office/officeart/2005/8/layout/vList2"/>
    <dgm:cxn modelId="{71100787-575F-419D-B660-82C38C3E6AC2}" srcId="{5B5A978E-5CD4-4881-82F9-A40CFCD734A6}" destId="{7E2D08D1-916B-420F-8F78-590E9EB97317}" srcOrd="2" destOrd="0" parTransId="{C12050A2-099A-4087-B655-4E9C7D987DCC}" sibTransId="{5AC355EC-8A9E-4106-B4D6-DDFFF1640574}"/>
    <dgm:cxn modelId="{7CF23B27-5BE7-4B2B-B66B-EEF3307E0608}" srcId="{5B5A978E-5CD4-4881-82F9-A40CFCD734A6}" destId="{9BC01257-8CFF-49F4-AD9B-736749F6FE41}" srcOrd="3" destOrd="0" parTransId="{D8057058-9DA6-467A-95FA-24D3B8A46422}" sibTransId="{18A069F0-C1D1-460B-AFC3-606483B78A06}"/>
    <dgm:cxn modelId="{E06F625B-4DD4-4091-888C-2665FF4A59FC}" type="presOf" srcId="{5B5A978E-5CD4-4881-82F9-A40CFCD734A6}" destId="{1A8148E4-1085-48C7-977E-943D8044E334}" srcOrd="0" destOrd="0" presId="urn:microsoft.com/office/officeart/2005/8/layout/vList2"/>
    <dgm:cxn modelId="{3B9DEF18-DF56-43EF-8C57-FF39F8026B05}" type="presOf" srcId="{7E2D08D1-916B-420F-8F78-590E9EB97317}" destId="{55CCA79D-9913-4DE7-B414-0082938FAF10}" srcOrd="0" destOrd="0" presId="urn:microsoft.com/office/officeart/2005/8/layout/vList2"/>
    <dgm:cxn modelId="{3F6111A1-F6DB-46D4-BDE1-9CEE3C10004C}" srcId="{5B5A978E-5CD4-4881-82F9-A40CFCD734A6}" destId="{4E140E32-4A27-483D-8775-88D162B96EAA}" srcOrd="1" destOrd="0" parTransId="{0605CC0D-4BE5-49E3-8A46-069998EA2F16}" sibTransId="{8D9611E2-F959-4AB7-B9C8-E7A3FB33E2DB}"/>
    <dgm:cxn modelId="{4A6CB9A3-579F-45B7-ACC9-27ED0B3E8DE2}" type="presOf" srcId="{EC5F2426-43FA-404E-8A2B-79ED8C6C31A2}" destId="{AE8EF546-E269-426C-9907-73C96FC45B9B}" srcOrd="0" destOrd="0" presId="urn:microsoft.com/office/officeart/2005/8/layout/vList2"/>
    <dgm:cxn modelId="{4BB9F847-88E8-4513-8B39-0EE570CCE239}" srcId="{5B5A978E-5CD4-4881-82F9-A40CFCD734A6}" destId="{EC5F2426-43FA-404E-8A2B-79ED8C6C31A2}" srcOrd="0" destOrd="0" parTransId="{E914E79C-427B-4166-96EF-43CA4B9F065D}" sibTransId="{629D3A6F-AF01-4A3B-AA38-90B0824E2561}"/>
    <dgm:cxn modelId="{1EFB641D-F87A-4473-A9CF-144E95786593}" type="presParOf" srcId="{1A8148E4-1085-48C7-977E-943D8044E334}" destId="{AE8EF546-E269-426C-9907-73C96FC45B9B}" srcOrd="0" destOrd="0" presId="urn:microsoft.com/office/officeart/2005/8/layout/vList2"/>
    <dgm:cxn modelId="{DF95E90D-954B-4D86-A153-D55AC22AAFB2}" type="presParOf" srcId="{1A8148E4-1085-48C7-977E-943D8044E334}" destId="{6CD11DAD-FCF6-4B76-9DCC-3E10C07AE3E6}" srcOrd="1" destOrd="0" presId="urn:microsoft.com/office/officeart/2005/8/layout/vList2"/>
    <dgm:cxn modelId="{CA32AC72-E0EE-4279-AD23-D5F51A83C460}" type="presParOf" srcId="{1A8148E4-1085-48C7-977E-943D8044E334}" destId="{96BA199F-5801-4BEE-A00F-06AD98A747C5}" srcOrd="2" destOrd="0" presId="urn:microsoft.com/office/officeart/2005/8/layout/vList2"/>
    <dgm:cxn modelId="{68914C0D-3379-493F-8601-2F6A582CFC76}" type="presParOf" srcId="{1A8148E4-1085-48C7-977E-943D8044E334}" destId="{C82677D5-163C-42B2-8D8D-F128C7F8414D}" srcOrd="3" destOrd="0" presId="urn:microsoft.com/office/officeart/2005/8/layout/vList2"/>
    <dgm:cxn modelId="{0B4B6A11-9E8B-4E5D-A972-89ABFD7E677A}" type="presParOf" srcId="{1A8148E4-1085-48C7-977E-943D8044E334}" destId="{55CCA79D-9913-4DE7-B414-0082938FAF10}" srcOrd="4" destOrd="0" presId="urn:microsoft.com/office/officeart/2005/8/layout/vList2"/>
    <dgm:cxn modelId="{3F710A74-F463-4B88-BEC1-ED9372AB4E9A}" type="presParOf" srcId="{1A8148E4-1085-48C7-977E-943D8044E334}" destId="{B9145A04-C3DB-4F64-BFC5-0D82B90BE21B}" srcOrd="5" destOrd="0" presId="urn:microsoft.com/office/officeart/2005/8/layout/vList2"/>
    <dgm:cxn modelId="{72EF67DE-B525-4033-94ED-1699EAF8DE74}" type="presParOf" srcId="{1A8148E4-1085-48C7-977E-943D8044E334}" destId="{A3B3F070-B06D-4715-A839-FA2E85334F3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B5A978E-5CD4-4881-82F9-A40CFCD734A6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EC5F2426-43FA-404E-8A2B-79ED8C6C31A2}">
      <dgm:prSet/>
      <dgm:spPr/>
      <dgm:t>
        <a:bodyPr/>
        <a:lstStyle/>
        <a:p>
          <a:pPr rtl="0"/>
          <a:r>
            <a:rPr lang="ru-RU" b="1" i="0" dirty="0" smtClean="0"/>
            <a:t>1 этап. Подготовительный (предварительный) этап.</a:t>
          </a:r>
          <a:endParaRPr lang="ru-RU" dirty="0"/>
        </a:p>
      </dgm:t>
    </dgm:pt>
    <dgm:pt modelId="{E914E79C-427B-4166-96EF-43CA4B9F065D}" type="parTrans" cxnId="{4BB9F847-88E8-4513-8B39-0EE570CCE239}">
      <dgm:prSet/>
      <dgm:spPr/>
      <dgm:t>
        <a:bodyPr/>
        <a:lstStyle/>
        <a:p>
          <a:endParaRPr lang="ru-RU"/>
        </a:p>
      </dgm:t>
    </dgm:pt>
    <dgm:pt modelId="{629D3A6F-AF01-4A3B-AA38-90B0824E2561}" type="sibTrans" cxnId="{4BB9F847-88E8-4513-8B39-0EE570CCE239}">
      <dgm:prSet/>
      <dgm:spPr/>
      <dgm:t>
        <a:bodyPr/>
        <a:lstStyle/>
        <a:p>
          <a:endParaRPr lang="ru-RU"/>
        </a:p>
      </dgm:t>
    </dgm:pt>
    <dgm:pt modelId="{4E140E32-4A27-483D-8775-88D162B96EAA}">
      <dgm:prSet/>
      <dgm:spPr/>
      <dgm:t>
        <a:bodyPr/>
        <a:lstStyle/>
        <a:p>
          <a:pPr rtl="0"/>
          <a:r>
            <a:rPr lang="ru-RU" b="1" i="0" dirty="0" smtClean="0"/>
            <a:t>2 этап. Планирование.</a:t>
          </a:r>
          <a:endParaRPr lang="ru-RU" dirty="0"/>
        </a:p>
      </dgm:t>
    </dgm:pt>
    <dgm:pt modelId="{0605CC0D-4BE5-49E3-8A46-069998EA2F16}" type="parTrans" cxnId="{3F6111A1-F6DB-46D4-BDE1-9CEE3C10004C}">
      <dgm:prSet/>
      <dgm:spPr/>
      <dgm:t>
        <a:bodyPr/>
        <a:lstStyle/>
        <a:p>
          <a:endParaRPr lang="ru-RU"/>
        </a:p>
      </dgm:t>
    </dgm:pt>
    <dgm:pt modelId="{8D9611E2-F959-4AB7-B9C8-E7A3FB33E2DB}" type="sibTrans" cxnId="{3F6111A1-F6DB-46D4-BDE1-9CEE3C10004C}">
      <dgm:prSet/>
      <dgm:spPr/>
      <dgm:t>
        <a:bodyPr/>
        <a:lstStyle/>
        <a:p>
          <a:endParaRPr lang="ru-RU"/>
        </a:p>
      </dgm:t>
    </dgm:pt>
    <dgm:pt modelId="{7E2D08D1-916B-420F-8F78-590E9EB97317}">
      <dgm:prSet/>
      <dgm:spPr/>
      <dgm:t>
        <a:bodyPr/>
        <a:lstStyle/>
        <a:p>
          <a:pPr rtl="0"/>
          <a:r>
            <a:rPr lang="ru-RU" b="1" i="0" dirty="0" smtClean="0"/>
            <a:t>3 этап. Проведение аудита.</a:t>
          </a:r>
          <a:endParaRPr lang="ru-RU" dirty="0"/>
        </a:p>
      </dgm:t>
    </dgm:pt>
    <dgm:pt modelId="{C12050A2-099A-4087-B655-4E9C7D987DCC}" type="parTrans" cxnId="{71100787-575F-419D-B660-82C38C3E6AC2}">
      <dgm:prSet/>
      <dgm:spPr/>
      <dgm:t>
        <a:bodyPr/>
        <a:lstStyle/>
        <a:p>
          <a:endParaRPr lang="ru-RU"/>
        </a:p>
      </dgm:t>
    </dgm:pt>
    <dgm:pt modelId="{5AC355EC-8A9E-4106-B4D6-DDFFF1640574}" type="sibTrans" cxnId="{71100787-575F-419D-B660-82C38C3E6AC2}">
      <dgm:prSet/>
      <dgm:spPr/>
      <dgm:t>
        <a:bodyPr/>
        <a:lstStyle/>
        <a:p>
          <a:endParaRPr lang="ru-RU"/>
        </a:p>
      </dgm:t>
    </dgm:pt>
    <dgm:pt modelId="{9BC01257-8CFF-49F4-AD9B-736749F6FE41}">
      <dgm:prSet/>
      <dgm:spPr/>
      <dgm:t>
        <a:bodyPr/>
        <a:lstStyle/>
        <a:p>
          <a:pPr rtl="0"/>
          <a:r>
            <a:rPr lang="ru-RU" b="1" i="0" dirty="0" smtClean="0"/>
            <a:t>4 этап. Заключительный этап. Составление аудиторского заключения.</a:t>
          </a:r>
          <a:endParaRPr lang="ru-RU" dirty="0"/>
        </a:p>
      </dgm:t>
    </dgm:pt>
    <dgm:pt modelId="{D8057058-9DA6-467A-95FA-24D3B8A46422}" type="parTrans" cxnId="{7CF23B27-5BE7-4B2B-B66B-EEF3307E0608}">
      <dgm:prSet/>
      <dgm:spPr/>
      <dgm:t>
        <a:bodyPr/>
        <a:lstStyle/>
        <a:p>
          <a:endParaRPr lang="ru-RU"/>
        </a:p>
      </dgm:t>
    </dgm:pt>
    <dgm:pt modelId="{18A069F0-C1D1-460B-AFC3-606483B78A06}" type="sibTrans" cxnId="{7CF23B27-5BE7-4B2B-B66B-EEF3307E0608}">
      <dgm:prSet/>
      <dgm:spPr/>
      <dgm:t>
        <a:bodyPr/>
        <a:lstStyle/>
        <a:p>
          <a:endParaRPr lang="ru-RU"/>
        </a:p>
      </dgm:t>
    </dgm:pt>
    <dgm:pt modelId="{1A8148E4-1085-48C7-977E-943D8044E334}" type="pres">
      <dgm:prSet presAssocID="{5B5A978E-5CD4-4881-82F9-A40CFCD734A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8EF546-E269-426C-9907-73C96FC45B9B}" type="pres">
      <dgm:prSet presAssocID="{EC5F2426-43FA-404E-8A2B-79ED8C6C31A2}" presName="parentText" presStyleLbl="node1" presStyleIdx="0" presStyleCnt="4" custLinFactNeighborX="2422" custLinFactNeighborY="-6262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D11DAD-FCF6-4B76-9DCC-3E10C07AE3E6}" type="pres">
      <dgm:prSet presAssocID="{629D3A6F-AF01-4A3B-AA38-90B0824E2561}" presName="spacer" presStyleCnt="0"/>
      <dgm:spPr/>
    </dgm:pt>
    <dgm:pt modelId="{96BA199F-5801-4BEE-A00F-06AD98A747C5}" type="pres">
      <dgm:prSet presAssocID="{4E140E32-4A27-483D-8775-88D162B96EAA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2677D5-163C-42B2-8D8D-F128C7F8414D}" type="pres">
      <dgm:prSet presAssocID="{8D9611E2-F959-4AB7-B9C8-E7A3FB33E2DB}" presName="spacer" presStyleCnt="0"/>
      <dgm:spPr/>
    </dgm:pt>
    <dgm:pt modelId="{55CCA79D-9913-4DE7-B414-0082938FAF10}" type="pres">
      <dgm:prSet presAssocID="{7E2D08D1-916B-420F-8F78-590E9EB9731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145A04-C3DB-4F64-BFC5-0D82B90BE21B}" type="pres">
      <dgm:prSet presAssocID="{5AC355EC-8A9E-4106-B4D6-DDFFF1640574}" presName="spacer" presStyleCnt="0"/>
      <dgm:spPr/>
    </dgm:pt>
    <dgm:pt modelId="{A3B3F070-B06D-4715-A839-FA2E85334F39}" type="pres">
      <dgm:prSet presAssocID="{9BC01257-8CFF-49F4-AD9B-736749F6FE4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90C65A-48B0-4B9B-A43C-2E9B71FB3C78}" type="presOf" srcId="{9BC01257-8CFF-49F4-AD9B-736749F6FE41}" destId="{A3B3F070-B06D-4715-A839-FA2E85334F39}" srcOrd="0" destOrd="0" presId="urn:microsoft.com/office/officeart/2005/8/layout/vList2"/>
    <dgm:cxn modelId="{14180D52-4050-4343-829F-D967B5C60AC8}" type="presOf" srcId="{4E140E32-4A27-483D-8775-88D162B96EAA}" destId="{96BA199F-5801-4BEE-A00F-06AD98A747C5}" srcOrd="0" destOrd="0" presId="urn:microsoft.com/office/officeart/2005/8/layout/vList2"/>
    <dgm:cxn modelId="{71100787-575F-419D-B660-82C38C3E6AC2}" srcId="{5B5A978E-5CD4-4881-82F9-A40CFCD734A6}" destId="{7E2D08D1-916B-420F-8F78-590E9EB97317}" srcOrd="2" destOrd="0" parTransId="{C12050A2-099A-4087-B655-4E9C7D987DCC}" sibTransId="{5AC355EC-8A9E-4106-B4D6-DDFFF1640574}"/>
    <dgm:cxn modelId="{7CF23B27-5BE7-4B2B-B66B-EEF3307E0608}" srcId="{5B5A978E-5CD4-4881-82F9-A40CFCD734A6}" destId="{9BC01257-8CFF-49F4-AD9B-736749F6FE41}" srcOrd="3" destOrd="0" parTransId="{D8057058-9DA6-467A-95FA-24D3B8A46422}" sibTransId="{18A069F0-C1D1-460B-AFC3-606483B78A06}"/>
    <dgm:cxn modelId="{DF61216C-2B90-456E-B8DF-A88864BBBC74}" type="presOf" srcId="{EC5F2426-43FA-404E-8A2B-79ED8C6C31A2}" destId="{AE8EF546-E269-426C-9907-73C96FC45B9B}" srcOrd="0" destOrd="0" presId="urn:microsoft.com/office/officeart/2005/8/layout/vList2"/>
    <dgm:cxn modelId="{3F6111A1-F6DB-46D4-BDE1-9CEE3C10004C}" srcId="{5B5A978E-5CD4-4881-82F9-A40CFCD734A6}" destId="{4E140E32-4A27-483D-8775-88D162B96EAA}" srcOrd="1" destOrd="0" parTransId="{0605CC0D-4BE5-49E3-8A46-069998EA2F16}" sibTransId="{8D9611E2-F959-4AB7-B9C8-E7A3FB33E2DB}"/>
    <dgm:cxn modelId="{E6E9DC97-8626-4C87-8FA4-07A46D37BDC8}" type="presOf" srcId="{5B5A978E-5CD4-4881-82F9-A40CFCD734A6}" destId="{1A8148E4-1085-48C7-977E-943D8044E334}" srcOrd="0" destOrd="0" presId="urn:microsoft.com/office/officeart/2005/8/layout/vList2"/>
    <dgm:cxn modelId="{26C9AC58-D23C-434B-B484-47F8F3D71882}" type="presOf" srcId="{7E2D08D1-916B-420F-8F78-590E9EB97317}" destId="{55CCA79D-9913-4DE7-B414-0082938FAF10}" srcOrd="0" destOrd="0" presId="urn:microsoft.com/office/officeart/2005/8/layout/vList2"/>
    <dgm:cxn modelId="{4BB9F847-88E8-4513-8B39-0EE570CCE239}" srcId="{5B5A978E-5CD4-4881-82F9-A40CFCD734A6}" destId="{EC5F2426-43FA-404E-8A2B-79ED8C6C31A2}" srcOrd="0" destOrd="0" parTransId="{E914E79C-427B-4166-96EF-43CA4B9F065D}" sibTransId="{629D3A6F-AF01-4A3B-AA38-90B0824E2561}"/>
    <dgm:cxn modelId="{3C017118-E424-4B09-9348-D4144AB2CBC3}" type="presParOf" srcId="{1A8148E4-1085-48C7-977E-943D8044E334}" destId="{AE8EF546-E269-426C-9907-73C96FC45B9B}" srcOrd="0" destOrd="0" presId="urn:microsoft.com/office/officeart/2005/8/layout/vList2"/>
    <dgm:cxn modelId="{146990F2-6469-44D2-8283-332C39C66EE4}" type="presParOf" srcId="{1A8148E4-1085-48C7-977E-943D8044E334}" destId="{6CD11DAD-FCF6-4B76-9DCC-3E10C07AE3E6}" srcOrd="1" destOrd="0" presId="urn:microsoft.com/office/officeart/2005/8/layout/vList2"/>
    <dgm:cxn modelId="{FB23C234-3602-4476-B3C3-A7BB59425160}" type="presParOf" srcId="{1A8148E4-1085-48C7-977E-943D8044E334}" destId="{96BA199F-5801-4BEE-A00F-06AD98A747C5}" srcOrd="2" destOrd="0" presId="urn:microsoft.com/office/officeart/2005/8/layout/vList2"/>
    <dgm:cxn modelId="{DEE6F192-D62C-406E-B127-5AC096280E72}" type="presParOf" srcId="{1A8148E4-1085-48C7-977E-943D8044E334}" destId="{C82677D5-163C-42B2-8D8D-F128C7F8414D}" srcOrd="3" destOrd="0" presId="urn:microsoft.com/office/officeart/2005/8/layout/vList2"/>
    <dgm:cxn modelId="{00A58070-8424-429A-988E-5A6E31A432B3}" type="presParOf" srcId="{1A8148E4-1085-48C7-977E-943D8044E334}" destId="{55CCA79D-9913-4DE7-B414-0082938FAF10}" srcOrd="4" destOrd="0" presId="urn:microsoft.com/office/officeart/2005/8/layout/vList2"/>
    <dgm:cxn modelId="{04AB4B1B-B31C-4115-8064-4537562AAA2B}" type="presParOf" srcId="{1A8148E4-1085-48C7-977E-943D8044E334}" destId="{B9145A04-C3DB-4F64-BFC5-0D82B90BE21B}" srcOrd="5" destOrd="0" presId="urn:microsoft.com/office/officeart/2005/8/layout/vList2"/>
    <dgm:cxn modelId="{4DBDD6FA-E0E6-4F5D-9FA9-0BCE7498FC82}" type="presParOf" srcId="{1A8148E4-1085-48C7-977E-943D8044E334}" destId="{A3B3F070-B06D-4715-A839-FA2E85334F3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D5F4AD-B8B6-4A5E-8F5B-3441715A5EF6}">
      <dsp:nvSpPr>
        <dsp:cNvPr id="0" name=""/>
        <dsp:cNvSpPr/>
      </dsp:nvSpPr>
      <dsp:spPr>
        <a:xfrm>
          <a:off x="0" y="0"/>
          <a:ext cx="3827584" cy="3827584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7DECE5-4102-4171-8262-7A8DC188240A}">
      <dsp:nvSpPr>
        <dsp:cNvPr id="0" name=""/>
        <dsp:cNvSpPr/>
      </dsp:nvSpPr>
      <dsp:spPr>
        <a:xfrm>
          <a:off x="1913792" y="0"/>
          <a:ext cx="5495192" cy="38275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kern="1200" smtClean="0"/>
            <a:t>Оперативный </a:t>
          </a:r>
          <a:endParaRPr lang="ru-RU" sz="5300" kern="1200"/>
        </a:p>
      </dsp:txBody>
      <dsp:txXfrm>
        <a:off x="1913792" y="0"/>
        <a:ext cx="5495192" cy="1148277"/>
      </dsp:txXfrm>
    </dsp:sp>
    <dsp:sp modelId="{49F92940-798E-42A4-A681-7AD3A408C02D}">
      <dsp:nvSpPr>
        <dsp:cNvPr id="0" name=""/>
        <dsp:cNvSpPr/>
      </dsp:nvSpPr>
      <dsp:spPr>
        <a:xfrm>
          <a:off x="669828" y="1148277"/>
          <a:ext cx="2487927" cy="248792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7E3DB3-564E-4198-91A2-1D77EF47B60B}">
      <dsp:nvSpPr>
        <dsp:cNvPr id="0" name=""/>
        <dsp:cNvSpPr/>
      </dsp:nvSpPr>
      <dsp:spPr>
        <a:xfrm>
          <a:off x="1913792" y="1148277"/>
          <a:ext cx="5495192" cy="248792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kern="1200" dirty="0" smtClean="0"/>
            <a:t>Бухгалтерский</a:t>
          </a:r>
          <a:endParaRPr lang="ru-RU" sz="5300" kern="1200" dirty="0"/>
        </a:p>
      </dsp:txBody>
      <dsp:txXfrm>
        <a:off x="1913792" y="1148277"/>
        <a:ext cx="5495192" cy="1148274"/>
      </dsp:txXfrm>
    </dsp:sp>
    <dsp:sp modelId="{D07A46E6-8FF6-4989-B5B8-BE71EC65D70A}">
      <dsp:nvSpPr>
        <dsp:cNvPr id="0" name=""/>
        <dsp:cNvSpPr/>
      </dsp:nvSpPr>
      <dsp:spPr>
        <a:xfrm>
          <a:off x="1339655" y="2296552"/>
          <a:ext cx="1148274" cy="1148274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27C1A8-BDCF-466C-93FA-DCB0495253D6}">
      <dsp:nvSpPr>
        <dsp:cNvPr id="0" name=""/>
        <dsp:cNvSpPr/>
      </dsp:nvSpPr>
      <dsp:spPr>
        <a:xfrm>
          <a:off x="1913792" y="2296552"/>
          <a:ext cx="5495192" cy="11482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930" tIns="201930" rIns="201930" bIns="201930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300" kern="1200" smtClean="0"/>
            <a:t>Статистический</a:t>
          </a:r>
          <a:endParaRPr lang="ru-RU" sz="5300" kern="1200"/>
        </a:p>
      </dsp:txBody>
      <dsp:txXfrm>
        <a:off x="1913792" y="2296552"/>
        <a:ext cx="5495192" cy="11482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E24C4D-12CE-4B3F-BCFE-A96CF628B030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F7D561-9CA4-4B93-9C2D-0B2F5BE801E1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/>
            <a:t>Коэффициенты ликвидности;</a:t>
          </a:r>
          <a:endParaRPr lang="ru-RU" sz="2900" kern="1200" dirty="0"/>
        </a:p>
      </dsp:txBody>
      <dsp:txXfrm>
        <a:off x="2262981" y="0"/>
        <a:ext cx="5966618" cy="961767"/>
      </dsp:txXfrm>
    </dsp:sp>
    <dsp:sp modelId="{D60821EA-1FBE-48AE-A4BC-A65691A1E2F6}">
      <dsp:nvSpPr>
        <dsp:cNvPr id="0" name=""/>
        <dsp:cNvSpPr/>
      </dsp:nvSpPr>
      <dsp:spPr>
        <a:xfrm>
          <a:off x="594032" y="961767"/>
          <a:ext cx="3337897" cy="333789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A7477E-68C2-4306-86CB-9D1999BE78EB}">
      <dsp:nvSpPr>
        <dsp:cNvPr id="0" name=""/>
        <dsp:cNvSpPr/>
      </dsp:nvSpPr>
      <dsp:spPr>
        <a:xfrm>
          <a:off x="2262981" y="961767"/>
          <a:ext cx="5966618" cy="333789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smtClean="0"/>
            <a:t>Коэффициенты устойчивости;</a:t>
          </a:r>
          <a:endParaRPr lang="ru-RU" sz="2900" kern="1200"/>
        </a:p>
      </dsp:txBody>
      <dsp:txXfrm>
        <a:off x="2262981" y="961767"/>
        <a:ext cx="5966618" cy="961767"/>
      </dsp:txXfrm>
    </dsp:sp>
    <dsp:sp modelId="{57FAA399-F0D2-4A27-A9CE-E4FB806236BE}">
      <dsp:nvSpPr>
        <dsp:cNvPr id="0" name=""/>
        <dsp:cNvSpPr/>
      </dsp:nvSpPr>
      <dsp:spPr>
        <a:xfrm>
          <a:off x="1188065" y="1923534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A843DA-F3DF-4B88-A1FD-CE988498091B}">
      <dsp:nvSpPr>
        <dsp:cNvPr id="0" name=""/>
        <dsp:cNvSpPr/>
      </dsp:nvSpPr>
      <dsp:spPr>
        <a:xfrm>
          <a:off x="2262981" y="1923534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smtClean="0"/>
            <a:t>Коэффициенты деловой активности;</a:t>
          </a:r>
          <a:endParaRPr lang="ru-RU" sz="2900" kern="1200"/>
        </a:p>
      </dsp:txBody>
      <dsp:txXfrm>
        <a:off x="2262981" y="1923534"/>
        <a:ext cx="5966618" cy="961767"/>
      </dsp:txXfrm>
    </dsp:sp>
    <dsp:sp modelId="{C4FDD99D-EB18-49B1-8CC5-046E4B026507}">
      <dsp:nvSpPr>
        <dsp:cNvPr id="0" name=""/>
        <dsp:cNvSpPr/>
      </dsp:nvSpPr>
      <dsp:spPr>
        <a:xfrm>
          <a:off x="1782097" y="2885301"/>
          <a:ext cx="961767" cy="961767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ACE8E1-CA22-4D31-85D4-C26FCE3FDA25}">
      <dsp:nvSpPr>
        <dsp:cNvPr id="0" name=""/>
        <dsp:cNvSpPr/>
      </dsp:nvSpPr>
      <dsp:spPr>
        <a:xfrm>
          <a:off x="2262981" y="2885301"/>
          <a:ext cx="5966618" cy="96176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smtClean="0"/>
            <a:t>Коэффициенты рентабельности.</a:t>
          </a:r>
          <a:endParaRPr lang="ru-RU" sz="2900" kern="1200"/>
        </a:p>
      </dsp:txBody>
      <dsp:txXfrm>
        <a:off x="2262981" y="2885301"/>
        <a:ext cx="5966618" cy="9617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8EF546-E269-426C-9907-73C96FC45B9B}">
      <dsp:nvSpPr>
        <dsp:cNvPr id="0" name=""/>
        <dsp:cNvSpPr/>
      </dsp:nvSpPr>
      <dsp:spPr>
        <a:xfrm>
          <a:off x="0" y="82101"/>
          <a:ext cx="8229600" cy="1034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Интегральная модель расчета вероятности банкротства Никифоровой-</a:t>
          </a:r>
          <a:r>
            <a:rPr lang="ru-RU" sz="2600" kern="1200" dirty="0" err="1" smtClean="0"/>
            <a:t>Донцовой</a:t>
          </a:r>
          <a:endParaRPr lang="ru-RU" sz="2600" kern="1200" dirty="0"/>
        </a:p>
      </dsp:txBody>
      <dsp:txXfrm>
        <a:off x="50489" y="132590"/>
        <a:ext cx="8128622" cy="933302"/>
      </dsp:txXfrm>
    </dsp:sp>
    <dsp:sp modelId="{96BA199F-5801-4BEE-A00F-06AD98A747C5}">
      <dsp:nvSpPr>
        <dsp:cNvPr id="0" name=""/>
        <dsp:cNvSpPr/>
      </dsp:nvSpPr>
      <dsp:spPr>
        <a:xfrm>
          <a:off x="0" y="1191261"/>
          <a:ext cx="8229600" cy="1034280"/>
        </a:xfrm>
        <a:prstGeom prst="roundRect">
          <a:avLst/>
        </a:prstGeom>
        <a:gradFill rotWithShape="0">
          <a:gsLst>
            <a:gs pos="0">
              <a:schemeClr val="accent2">
                <a:hueOff val="1560506"/>
                <a:satOff val="-1946"/>
                <a:lumOff val="458"/>
                <a:alphaOff val="0"/>
                <a:shade val="51000"/>
                <a:satMod val="130000"/>
              </a:schemeClr>
            </a:gs>
            <a:gs pos="80000">
              <a:schemeClr val="accent2">
                <a:hueOff val="1560506"/>
                <a:satOff val="-1946"/>
                <a:lumOff val="458"/>
                <a:alphaOff val="0"/>
                <a:shade val="93000"/>
                <a:satMod val="130000"/>
              </a:schemeClr>
            </a:gs>
            <a:gs pos="100000">
              <a:schemeClr val="accent2">
                <a:hueOff val="1560506"/>
                <a:satOff val="-1946"/>
                <a:lumOff val="45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smtClean="0"/>
            <a:t>Многофакторная модель анализа финансовой отчетности</a:t>
          </a:r>
          <a:endParaRPr lang="ru-RU" sz="2600" kern="1200"/>
        </a:p>
      </dsp:txBody>
      <dsp:txXfrm>
        <a:off x="50489" y="1241750"/>
        <a:ext cx="8128622" cy="933302"/>
      </dsp:txXfrm>
    </dsp:sp>
    <dsp:sp modelId="{55CCA79D-9913-4DE7-B414-0082938FAF10}">
      <dsp:nvSpPr>
        <dsp:cNvPr id="0" name=""/>
        <dsp:cNvSpPr/>
      </dsp:nvSpPr>
      <dsp:spPr>
        <a:xfrm>
          <a:off x="0" y="2300421"/>
          <a:ext cx="8229600" cy="1034280"/>
        </a:xfrm>
        <a:prstGeom prst="roundRect">
          <a:avLst/>
        </a:prstGeom>
        <a:gradFill rotWithShape="0">
          <a:gsLst>
            <a:gs pos="0">
              <a:schemeClr val="accent2">
                <a:hueOff val="3121013"/>
                <a:satOff val="-3893"/>
                <a:lumOff val="915"/>
                <a:alphaOff val="0"/>
                <a:shade val="51000"/>
                <a:satMod val="130000"/>
              </a:schemeClr>
            </a:gs>
            <a:gs pos="80000">
              <a:schemeClr val="accent2">
                <a:hueOff val="3121013"/>
                <a:satOff val="-3893"/>
                <a:lumOff val="915"/>
                <a:alphaOff val="0"/>
                <a:shade val="93000"/>
                <a:satMod val="130000"/>
              </a:schemeClr>
            </a:gs>
            <a:gs pos="100000">
              <a:schemeClr val="accent2">
                <a:hueOff val="3121013"/>
                <a:satOff val="-3893"/>
                <a:lumOff val="91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smtClean="0"/>
            <a:t>Z-</a:t>
          </a:r>
          <a:r>
            <a:rPr lang="ru-RU" sz="2600" kern="1200" smtClean="0"/>
            <a:t>счет Альтмана.</a:t>
          </a:r>
          <a:endParaRPr lang="ru-RU" sz="2600" kern="1200"/>
        </a:p>
      </dsp:txBody>
      <dsp:txXfrm>
        <a:off x="50489" y="2350910"/>
        <a:ext cx="8128622" cy="933302"/>
      </dsp:txXfrm>
    </dsp:sp>
    <dsp:sp modelId="{A3B3F070-B06D-4715-A839-FA2E85334F39}">
      <dsp:nvSpPr>
        <dsp:cNvPr id="0" name=""/>
        <dsp:cNvSpPr/>
      </dsp:nvSpPr>
      <dsp:spPr>
        <a:xfrm>
          <a:off x="0" y="3409581"/>
          <a:ext cx="8229600" cy="103428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Корреляционный анализ</a:t>
          </a:r>
          <a:endParaRPr lang="ru-RU" sz="2600" kern="1200" dirty="0"/>
        </a:p>
      </dsp:txBody>
      <dsp:txXfrm>
        <a:off x="50489" y="3460070"/>
        <a:ext cx="8128622" cy="93330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098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837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8583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1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defTabSz="914400">
                <a:defRPr/>
              </a:pPr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5760 w 5760"/>
                <a:gd name="T3" fmla="*/ 0 h 528"/>
                <a:gd name="T4" fmla="*/ 5760 w 5760"/>
                <a:gd name="T5" fmla="*/ 528 h 528"/>
                <a:gd name="T6" fmla="*/ 48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prstClr val="black"/>
                </a:solidFill>
                <a:latin typeface="Verdana" pitchFamily="34" charset="0"/>
              </a:endParaRPr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9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972C4351-4C3B-42D8-850A-9A1A897543BE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2DA2BF">
                    <a:tint val="20000"/>
                  </a:srgbClr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4A953578-2E46-4510-BFD7-BA551691BB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052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8573BC82-B323-44B7-9514-1F2ACEA40B2A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752AF98E-F323-4608-B58E-6F20CCE71A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8562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Нашивка 4"/>
          <p:cNvSpPr/>
          <p:nvPr/>
        </p:nvSpPr>
        <p:spPr>
          <a:xfrm>
            <a:off x="3449639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23D485D5-6CF7-4981-8D42-A5D8ECEE886F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EBD9C041-50A4-4F2E-A1D3-CC23DEAC99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6736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2DC2E998-5AFB-4744-8456-A6A926D3D8AD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4E389F79-E327-494E-BC63-C0A441F3DC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1410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30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302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9" y="1444302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404CCE09-5BF1-4D8F-8095-FD502B83A700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9208524E-AF41-43A9-A60B-397829D8BF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9757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00A1E445-5458-49E0-897C-62ABCF885F0A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6DA78269-E93F-41E9-A79D-E855C6439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11558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1EACBB63-8AF3-48AB-BF83-BF7A3CEEFA78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E1AEE784-074C-45BC-9EF2-9736EAABF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582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66DE6FA8-FAED-4033-8D72-C572C1E13E05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79674D28-0EB4-4645-8DA9-A5D9755C7E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8805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500064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white"/>
              </a:solidFill>
              <a:latin typeface="Verdana" pitchFamily="34" charset="0"/>
            </a:endParaRPr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46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8"/>
          <p:cNvSpPr/>
          <p:nvPr/>
        </p:nvSpPr>
        <p:spPr>
          <a:xfrm>
            <a:off x="8664576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Нашивка 9"/>
          <p:cNvSpPr/>
          <p:nvPr/>
        </p:nvSpPr>
        <p:spPr>
          <a:xfrm>
            <a:off x="8477251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1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BDF9E817-3E9E-44E8-815C-4474CD9C524E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Verdana" pitchFamily="34" charset="0"/>
              </a:defRPr>
            </a:lvl1pPr>
            <a:extLst/>
          </a:lstStyle>
          <a:p>
            <a:pPr>
              <a:defRPr/>
            </a:pPr>
            <a:fld id="{0071B77B-A2D5-426E-9728-2B99704DA6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231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33"/>
            <a:ext cx="8229600" cy="438607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C1F7E10E-FC01-44F3-88A7-989E7E2ACE04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E2F2321F-776A-4B77-9339-D0DC4235B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3848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8"/>
            <a:ext cx="1777470" cy="559276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0B08A4A5-54F0-4B72-AE20-887FA0BC84EF}" type="datetimeFigureOut">
              <a:rPr lang="ru-RU"/>
              <a:pPr>
                <a:defRPr/>
              </a:pPr>
              <a:t>09.03.2020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Verdana" pitchFamily="34" charset="0"/>
              </a:defRPr>
            </a:lvl1pPr>
          </a:lstStyle>
          <a:p>
            <a:pPr>
              <a:defRPr/>
            </a:pPr>
            <a:fld id="{2875674B-4D16-4B2F-9659-19423C6580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97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34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24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5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668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896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3/9/2020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792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7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3/9/2020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59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4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051" name="Полилиния 11"/>
          <p:cNvSpPr>
            <a:spLocks/>
          </p:cNvSpPr>
          <p:nvPr/>
        </p:nvSpPr>
        <p:spPr bwMode="auto">
          <a:xfrm>
            <a:off x="485776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5760 w 5591"/>
              <a:gd name="T3" fmla="*/ 0 h 588"/>
              <a:gd name="T4" fmla="*/ 5760 w 5591"/>
              <a:gd name="T5" fmla="*/ 528 h 588"/>
              <a:gd name="T6" fmla="*/ 48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46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2057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40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 defTabSz="914400">
              <a:defRPr/>
            </a:pPr>
            <a:fld id="{221C3C14-2CAF-4AFE-BD92-6D5CB191EF8B}" type="datetimeFigureOut">
              <a:rPr lang="ru-RU"/>
              <a:pPr defTabSz="914400">
                <a:defRPr/>
              </a:pPr>
              <a:t>09.03.2020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40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 defTabSz="914400"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40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 defTabSz="914400">
              <a:defRPr/>
            </a:pPr>
            <a:fld id="{16909C47-388F-46F1-9430-106CFEAA9EE5}" type="slidenum">
              <a:rPr lang="ru-RU"/>
              <a:pPr defTabSz="914400"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6874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62"/>
            <a:ext cx="8229600" cy="591319"/>
          </a:xfrm>
        </p:spPr>
        <p:txBody>
          <a:bodyPr numCol="2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900" dirty="0" smtClean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КЫРГЫЗ РЕСПУБЛИКАСЫНЫН ПРЕЗИДЕНТИНЕ </a:t>
            </a:r>
            <a:br>
              <a:rPr lang="ru-RU" sz="900" dirty="0" smtClean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 smtClean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КАРАШТУУ БАШКАРУУ АКАДЕМИЯСЫ</a:t>
            </a: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АКАДЕМИЯ ГОСУДАРСТВЕННОГО УПРАВЛЕНИЯ </a:t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  <a:t>ПРИ ПРЕЗИДЕНТЕ КЫРГЫЗСКОЙ РЕСПУБЛИКИ</a:t>
            </a:r>
            <a:br>
              <a:rPr lang="ru-RU" sz="900" dirty="0">
                <a:solidFill>
                  <a:srgbClr val="00589A"/>
                </a:solidFill>
                <a:effectLst/>
                <a:latin typeface="Arial" pitchFamily="34" charset="0"/>
                <a:cs typeface="Arial" pitchFamily="34" charset="0"/>
              </a:rPr>
            </a:br>
            <a:endParaRPr lang="ru-RU" sz="900" dirty="0">
              <a:solidFill>
                <a:srgbClr val="00589A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076825" y="6615119"/>
            <a:ext cx="4032250" cy="230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914400">
              <a:defRPr/>
            </a:pPr>
            <a:r>
              <a:rPr lang="ru-RU" sz="9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СИЛЬНЫЕ КАДРЫ, СИЛЬНАЯ СТРАНА</a:t>
            </a:r>
            <a:endParaRPr lang="ru-RU" sz="900" b="1" cap="all" dirty="0">
              <a:solidFill>
                <a:srgbClr val="0070C0"/>
              </a:solidFill>
            </a:endParaRPr>
          </a:p>
        </p:txBody>
      </p:sp>
      <p:pic>
        <p:nvPicPr>
          <p:cNvPr id="15364" name="Picture 3" descr="C:\Users\Kana\Desktop\вамвам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1200"/>
            <a:ext cx="53340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1013" y="180975"/>
            <a:ext cx="44767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66" name="Объект 3"/>
          <p:cNvSpPr>
            <a:spLocks noGrp="1"/>
          </p:cNvSpPr>
          <p:nvPr>
            <p:ph idx="1"/>
          </p:nvPr>
        </p:nvSpPr>
        <p:spPr>
          <a:xfrm>
            <a:off x="457200" y="1172308"/>
            <a:ext cx="8229600" cy="4834792"/>
          </a:xfrm>
        </p:spPr>
        <p:txBody>
          <a:bodyPr/>
          <a:lstStyle/>
          <a:p>
            <a:pPr marL="109538" indent="0">
              <a:buFont typeface="Wingdings 3" pitchFamily="18" charset="2"/>
              <a:buNone/>
            </a:pPr>
            <a:endParaRPr lang="ru-RU" altLang="ru-RU" dirty="0" smtClean="0"/>
          </a:p>
          <a:p>
            <a:pPr marL="109538" indent="0" algn="ctr">
              <a:buFont typeface="Wingdings 3" pitchFamily="18" charset="2"/>
              <a:buNone/>
            </a:pPr>
            <a:endParaRPr lang="ru-RU" altLang="ru-RU" sz="5400" smtClean="0">
              <a:solidFill>
                <a:srgbClr val="0070C0"/>
              </a:solidFill>
            </a:endParaRPr>
          </a:p>
          <a:p>
            <a:pPr marL="109538" indent="0" algn="ctr">
              <a:buFont typeface="Wingdings 3" pitchFamily="18" charset="2"/>
              <a:buNone/>
            </a:pPr>
            <a:r>
              <a:rPr lang="ru-RU" altLang="ru-RU" sz="5400" smtClean="0">
                <a:solidFill>
                  <a:srgbClr val="0070C0"/>
                </a:solidFill>
              </a:rPr>
              <a:t>НИК </a:t>
            </a:r>
            <a:endParaRPr lang="ru-RU" altLang="ru-RU" sz="5400" dirty="0" smtClean="0">
              <a:solidFill>
                <a:srgbClr val="0070C0"/>
              </a:solidFill>
            </a:endParaRPr>
          </a:p>
          <a:p>
            <a:pPr marL="109538" indent="0" algn="ctr">
              <a:buNone/>
            </a:pPr>
            <a:r>
              <a:rPr lang="ru-RU" altLang="ru-RU" sz="5400" dirty="0">
                <a:solidFill>
                  <a:srgbClr val="0070C0"/>
                </a:solidFill>
              </a:rPr>
              <a:t>«Учет, анализ и аудит»</a:t>
            </a:r>
            <a:endParaRPr lang="ru-RU" altLang="ru-RU" sz="5400" dirty="0" smtClean="0">
              <a:solidFill>
                <a:srgbClr val="0070C0"/>
              </a:solidFill>
            </a:endParaRPr>
          </a:p>
          <a:p>
            <a:pPr marL="109538" indent="0">
              <a:buFont typeface="Wingdings 3" pitchFamily="18" charset="2"/>
              <a:buNone/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08945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3754" y="-93785"/>
            <a:ext cx="8229600" cy="1031631"/>
          </a:xfrm>
        </p:spPr>
        <p:txBody>
          <a:bodyPr/>
          <a:lstStyle/>
          <a:p>
            <a:pPr algn="ctr"/>
            <a:r>
              <a:rPr lang="ru-RU" b="1" dirty="0" smtClean="0"/>
              <a:t>Классификация аудита</a:t>
            </a:r>
            <a:endParaRPr lang="ru-RU" b="1" dirty="0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744032"/>
              </p:ext>
            </p:extLst>
          </p:nvPr>
        </p:nvGraphicFramePr>
        <p:xfrm>
          <a:off x="431237" y="890953"/>
          <a:ext cx="8384517" cy="525193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91820"/>
                <a:gridCol w="4192697"/>
              </a:tblGrid>
              <a:tr h="745058">
                <a:tc gridSpan="2">
                  <a:txBody>
                    <a:bodyPr/>
                    <a:lstStyle/>
                    <a:p>
                      <a:pPr marL="457200" indent="-45720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3200" i="1" dirty="0">
                          <a:effectLst/>
                        </a:rPr>
                        <a:t>По </a:t>
                      </a:r>
                      <a:r>
                        <a:rPr lang="ru-RU" sz="3200" i="1" dirty="0" err="1">
                          <a:effectLst/>
                        </a:rPr>
                        <a:t>субьектам</a:t>
                      </a:r>
                      <a:endParaRPr lang="ru-RU" sz="32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50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0" dirty="0">
                          <a:solidFill>
                            <a:srgbClr val="002060"/>
                          </a:solidFill>
                          <a:effectLst/>
                        </a:rPr>
                        <a:t>Внешний</a:t>
                      </a:r>
                      <a:endParaRPr lang="ru-RU" sz="32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0" dirty="0">
                          <a:solidFill>
                            <a:srgbClr val="002060"/>
                          </a:solidFill>
                          <a:effectLst/>
                        </a:rPr>
                        <a:t>Внутренний </a:t>
                      </a:r>
                      <a:endParaRPr lang="ru-RU" sz="32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5058">
                <a:tc gridSpan="2">
                  <a:txBody>
                    <a:bodyPr/>
                    <a:lstStyle/>
                    <a:p>
                      <a:pPr marL="457200" indent="-45720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3200" i="1" dirty="0">
                          <a:effectLst/>
                        </a:rPr>
                        <a:t>По условиям законодательства</a:t>
                      </a:r>
                      <a:endParaRPr lang="ru-RU" sz="32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49011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0" dirty="0">
                          <a:solidFill>
                            <a:srgbClr val="002060"/>
                          </a:solidFill>
                          <a:effectLst/>
                        </a:rPr>
                        <a:t>Добровольный (инициативный)</a:t>
                      </a:r>
                      <a:endParaRPr lang="ru-RU" sz="32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0" dirty="0">
                          <a:solidFill>
                            <a:srgbClr val="002060"/>
                          </a:solidFill>
                          <a:effectLst/>
                        </a:rPr>
                        <a:t>Обязательный</a:t>
                      </a:r>
                      <a:endParaRPr lang="ru-RU" sz="3200" b="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745058">
                <a:tc gridSpan="2">
                  <a:txBody>
                    <a:bodyPr/>
                    <a:lstStyle/>
                    <a:p>
                      <a:pPr marL="457200" indent="-457200" algn="just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sz="3200" i="1" dirty="0">
                          <a:effectLst/>
                        </a:rPr>
                        <a:t>По охвату </a:t>
                      </a:r>
                      <a:r>
                        <a:rPr lang="ru-RU" sz="3200" i="1" dirty="0" err="1">
                          <a:effectLst/>
                        </a:rPr>
                        <a:t>аудирования</a:t>
                      </a:r>
                      <a:endParaRPr lang="ru-RU" sz="3200" i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815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b="0" dirty="0">
                          <a:solidFill>
                            <a:srgbClr val="002060"/>
                          </a:solidFill>
                          <a:effectLst/>
                        </a:rPr>
                        <a:t>Полный</a:t>
                      </a: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3200" dirty="0">
                          <a:solidFill>
                            <a:srgbClr val="002060"/>
                          </a:solidFill>
                          <a:effectLst/>
                        </a:rPr>
                        <a:t>Частичный</a:t>
                      </a:r>
                      <a:endParaRPr lang="ru-RU" sz="3200" dirty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01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Стрелка вниз 16"/>
          <p:cNvSpPr/>
          <p:nvPr/>
        </p:nvSpPr>
        <p:spPr>
          <a:xfrm>
            <a:off x="4196862" y="785446"/>
            <a:ext cx="328246" cy="41734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2883877" y="874876"/>
            <a:ext cx="328246" cy="21262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418492" y="228545"/>
            <a:ext cx="643381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/>
              <a:t>Методические приемы аудита </a:t>
            </a:r>
          </a:p>
        </p:txBody>
      </p:sp>
      <p:sp>
        <p:nvSpPr>
          <p:cNvPr id="6" name="Овал 5"/>
          <p:cNvSpPr/>
          <p:nvPr/>
        </p:nvSpPr>
        <p:spPr>
          <a:xfrm>
            <a:off x="926122" y="1101968"/>
            <a:ext cx="2555631" cy="127781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Инспектирование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880339" y="1101968"/>
            <a:ext cx="2250830" cy="127781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Наблюдение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459413" y="1195752"/>
            <a:ext cx="2051539" cy="109024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Опрос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324708" y="2907323"/>
            <a:ext cx="2555631" cy="1512277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Подтверждение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128844" y="2807676"/>
            <a:ext cx="2661139" cy="161192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Подсчет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883877" y="4958862"/>
            <a:ext cx="3575536" cy="1207476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Аналитические процедуры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1957754" y="785446"/>
            <a:ext cx="246183" cy="3165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900246" y="785446"/>
            <a:ext cx="228598" cy="31652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7485182" y="785446"/>
            <a:ext cx="193433" cy="4103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6131169" y="785446"/>
            <a:ext cx="328244" cy="20222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3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1693" y="233681"/>
            <a:ext cx="84288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/>
              <a:t>Этапы аудиторской проверки</a:t>
            </a:r>
            <a:endParaRPr lang="ru-RU" sz="4400" b="1" dirty="0"/>
          </a:p>
        </p:txBody>
      </p:sp>
      <p:graphicFrame>
        <p:nvGraphicFramePr>
          <p:cNvPr id="3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2388870"/>
              </p:ext>
            </p:extLst>
          </p:nvPr>
        </p:nvGraphicFramePr>
        <p:xfrm>
          <a:off x="351693" y="133056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623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21498"/>
            <a:ext cx="7886700" cy="1214934"/>
          </a:xfrm>
          <a:ln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Цель НИК «Учет, анализ и аудит»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5542" y="1559169"/>
            <a:ext cx="7886700" cy="37233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постоянное изучение и мониторинг изменений учетно-аналитической системы, результаты которых применяются в процессе </a:t>
            </a: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выполнения </a:t>
            </a:r>
            <a:r>
              <a:rPr lang="ru-RU" dirty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магистерских диссертаций, научных трудов и других научно-исследовательских </a:t>
            </a:r>
            <a:r>
              <a:rPr lang="ru-RU" dirty="0" smtClean="0"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мероприятий</a:t>
            </a:r>
            <a:endParaRPr lang="ru-RU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38555" y="1336432"/>
            <a:ext cx="7737230" cy="3997568"/>
          </a:xfrm>
          <a:prstGeom prst="round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56491" y="304800"/>
            <a:ext cx="7819293" cy="8323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676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589" y="2"/>
            <a:ext cx="8468457" cy="72683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План работы НИК «Учет, анализ и аудит»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517415"/>
              </p:ext>
            </p:extLst>
          </p:nvPr>
        </p:nvGraphicFramePr>
        <p:xfrm>
          <a:off x="199292" y="656151"/>
          <a:ext cx="8721970" cy="6045761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7342855"/>
                <a:gridCol w="1379115"/>
              </a:tblGrid>
              <a:tr h="4515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Вид работ 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Сроки выполнения</a:t>
                      </a:r>
                      <a:endParaRPr lang="ru-RU" sz="2000" dirty="0"/>
                    </a:p>
                  </a:txBody>
                  <a:tcPr/>
                </a:tc>
              </a:tr>
              <a:tr h="551029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/>
                        <a:t>Разработка актуальных тем научных исследований и магистерских проектов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Постоянно</a:t>
                      </a:r>
                      <a:endParaRPr lang="ru-RU" sz="2000" dirty="0"/>
                    </a:p>
                  </a:txBody>
                  <a:tcPr/>
                </a:tc>
              </a:tr>
              <a:tr h="368446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/>
                        <a:t>Повышение качества</a:t>
                      </a:r>
                      <a:r>
                        <a:rPr lang="ru-RU" sz="2000" baseline="0" dirty="0" smtClean="0"/>
                        <a:t> выполнения магистерских диссертаций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Постоянно</a:t>
                      </a:r>
                    </a:p>
                  </a:txBody>
                  <a:tcPr/>
                </a:tc>
              </a:tr>
              <a:tr h="551029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/>
                        <a:t>Проведение методических-семинаров по написанию магистерских</a:t>
                      </a:r>
                      <a:r>
                        <a:rPr lang="ru-RU" sz="2000" baseline="0" dirty="0" smtClean="0"/>
                        <a:t> диссертаций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Постоянно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/>
                    </a:p>
                  </a:txBody>
                  <a:tcPr/>
                </a:tc>
              </a:tr>
              <a:tr h="551029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/>
                        <a:t>Консультации</a:t>
                      </a:r>
                      <a:r>
                        <a:rPr lang="ru-RU" sz="2000" baseline="0" dirty="0" smtClean="0"/>
                        <a:t> по выбору базы практического обеспечения  научных исследований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Постоянно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/>
                    </a:p>
                  </a:txBody>
                  <a:tcPr/>
                </a:tc>
              </a:tr>
              <a:tr h="551029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/>
                        <a:t>Осуществление руководства научно-исследовательской работой</a:t>
                      </a:r>
                      <a:r>
                        <a:rPr lang="ru-RU" sz="2000" baseline="0" dirty="0" smtClean="0"/>
                        <a:t> по выполнению </a:t>
                      </a:r>
                      <a:r>
                        <a:rPr lang="ru-RU" sz="2000" dirty="0" smtClean="0"/>
                        <a:t>магистерских</a:t>
                      </a:r>
                      <a:r>
                        <a:rPr lang="ru-RU" sz="2000" baseline="0" dirty="0" smtClean="0"/>
                        <a:t> диссертаций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Постоянно</a:t>
                      </a:r>
                    </a:p>
                  </a:txBody>
                  <a:tcPr/>
                </a:tc>
              </a:tr>
              <a:tr h="551029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/>
                        <a:t>Проведение предварительных</a:t>
                      </a:r>
                      <a:r>
                        <a:rPr lang="ru-RU" sz="2000" baseline="0" dirty="0" smtClean="0"/>
                        <a:t> слушаний по выполнению магистерских диссертаций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Постоянно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/>
                    </a:p>
                  </a:txBody>
                  <a:tcPr/>
                </a:tc>
              </a:tr>
              <a:tr h="437441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/>
                        <a:t>Участие в различных научно-исследовательских мероприятиях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Постоянно</a:t>
                      </a:r>
                    </a:p>
                  </a:txBody>
                  <a:tcPr/>
                </a:tc>
              </a:tr>
              <a:tr h="314873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/>
                        <a:t>Организация и проведение семинаров и тренингов по учетным дисциплинам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Постоянно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084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6589" y="1"/>
            <a:ext cx="8468457" cy="111369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План работы НИК «Учет, анализ и аудит»</a:t>
            </a: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3422354"/>
              </p:ext>
            </p:extLst>
          </p:nvPr>
        </p:nvGraphicFramePr>
        <p:xfrm>
          <a:off x="363416" y="831997"/>
          <a:ext cx="8581292" cy="371856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7224421"/>
                <a:gridCol w="1356871"/>
              </a:tblGrid>
              <a:tr h="4515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Вид работ </a:t>
                      </a:r>
                      <a:endParaRPr lang="ru-RU" sz="20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Сроки выполнения</a:t>
                      </a:r>
                      <a:endParaRPr lang="ru-RU" sz="2000" dirty="0"/>
                    </a:p>
                  </a:txBody>
                  <a:tcPr/>
                </a:tc>
              </a:tr>
              <a:tr h="699995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kern="1200" dirty="0" smtClean="0"/>
                        <a:t>Организация и проведение круглого стола «Состояние и перспективы бухгалтерского образование: взгляд работодателей и экспертов»</a:t>
                      </a:r>
                      <a:endParaRPr lang="ru-RU" sz="20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27.02.2020</a:t>
                      </a:r>
                      <a:endParaRPr lang="ru-RU" sz="2000" dirty="0"/>
                    </a:p>
                  </a:txBody>
                  <a:tcPr/>
                </a:tc>
              </a:tr>
              <a:tr h="551029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/>
                        <a:t>По</a:t>
                      </a:r>
                      <a:r>
                        <a:rPr lang="ru-RU" sz="2000" baseline="0" dirty="0" smtClean="0"/>
                        <a:t> результатам исследований магистрантов </a:t>
                      </a:r>
                      <a:r>
                        <a:rPr lang="ru-RU" sz="2000" dirty="0" smtClean="0"/>
                        <a:t>публикация статей</a:t>
                      </a:r>
                      <a:r>
                        <a:rPr lang="ru-RU" sz="2000" baseline="0" dirty="0" smtClean="0"/>
                        <a:t>, проектов, и других научных работ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/>
                        <a:t>Постоянно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551029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2000" dirty="0" smtClean="0"/>
                        <a:t>Организация и проведение научно-практической</a:t>
                      </a:r>
                      <a:r>
                        <a:rPr lang="ru-RU" sz="2000" baseline="0" dirty="0" smtClean="0"/>
                        <a:t> </a:t>
                      </a:r>
                      <a:r>
                        <a:rPr lang="ru-RU" sz="2000" dirty="0" smtClean="0"/>
                        <a:t>конференции</a:t>
                      </a:r>
                      <a:r>
                        <a:rPr lang="ru-RU" sz="2000" baseline="0" dirty="0" smtClean="0"/>
                        <a:t> по результатам исследований магистерских диссертации</a:t>
                      </a:r>
                      <a:endParaRPr lang="ru-RU" sz="2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Осень</a:t>
                      </a:r>
                      <a:r>
                        <a:rPr lang="ru-RU" sz="2000" baseline="0" dirty="0" smtClean="0"/>
                        <a:t> 2020</a:t>
                      </a:r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822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45477" y="139036"/>
            <a:ext cx="8135815" cy="64641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Тематика магистерских диссертаций по блоку «Учет, анализ и аудит предприятий»</a:t>
            </a:r>
            <a:endParaRPr lang="ru-RU" sz="28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2399" y="867509"/>
            <a:ext cx="8897815" cy="5756030"/>
          </a:xfrm>
        </p:spPr>
        <p:txBody>
          <a:bodyPr>
            <a:normAutofit fontScale="3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Состояние и перспективы развития бухгалтерского учета, отчетности и экономического анализа в КР в современных условиях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Основные направления повышения качества информации, формируемой в бухгалтерском учете и отчетности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Совершенствование системы регулирования бухгалтерского учета и отчетности в КР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Выбор и обоснование учетной политики в зависимости от стадии ее жизненного цикла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Учетно-аналитическое обеспечение управления экономической деятельностью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Формирование информационной базы в системе бухгалтерского учета для оптимизации расчетов по налогу на прибыль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Финансовый учет и отчетность в условиях банкротства, разработка мер по реабилитации компании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Учетно-аналитические аспекты повышения эффективности деятельности и конкурентоспособности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Учет и анализ в системе внутрифирменного бюджетирования: проблемы и решения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Представление информации о финансовых инструментах в финансовой отчетности организаций, ее раскрытие и анализ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Учетно-аналитические аспекты лизинговых операций в международной и отечественной  практике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Формирование учетно-аналитической информации о финансовых результатах деятельности для обеспечения ее финансовой устойчивости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Теоретические основы и возможности использования в учете и анализе оценки активов и обязательств по справедливой стоимости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Проблемы и возможности реализации маржинальной концепции затрат в обосновании управленческих решений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900" dirty="0" smtClean="0">
                <a:solidFill>
                  <a:srgbClr val="002060"/>
                </a:solidFill>
              </a:rPr>
              <a:t>Формирование амортизационной политики и анализ вариантов ее применения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312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3754" y="0"/>
            <a:ext cx="8135815" cy="64641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Тематика магистерских диссертаций по блоку «Учет, анализ и аудит предприятий»</a:t>
            </a:r>
            <a:endParaRPr lang="ru-RU" sz="28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691662"/>
            <a:ext cx="9061937" cy="59436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 startAt="16"/>
            </a:pPr>
            <a:r>
              <a:rPr lang="ru-RU" sz="1600" dirty="0"/>
              <a:t>Проблемы учета и анализа основных средств и повышение эффективности их использования </a:t>
            </a:r>
          </a:p>
          <a:p>
            <a:pPr marL="514350" lvl="0" indent="-514350">
              <a:buFont typeface="+mj-lt"/>
              <a:buAutoNum type="arabicPeriod" startAt="16"/>
            </a:pPr>
            <a:r>
              <a:rPr lang="ru-RU" sz="1600" dirty="0"/>
              <a:t>Международные стандарты аудита и возможности их использования в КР </a:t>
            </a:r>
          </a:p>
          <a:p>
            <a:pPr marL="514350" lvl="0" indent="-514350">
              <a:buFont typeface="+mj-lt"/>
              <a:buAutoNum type="arabicPeriod" startAt="16"/>
            </a:pPr>
            <a:r>
              <a:rPr lang="ru-RU" sz="1600" dirty="0"/>
              <a:t>Реформирование бухгалтерского учета основных средств в соответствии с Международными стандартами финансовой отчетности </a:t>
            </a:r>
          </a:p>
          <a:p>
            <a:pPr marL="514350" lvl="0" indent="-514350">
              <a:buFont typeface="+mj-lt"/>
              <a:buAutoNum type="arabicPeriod" startAt="16"/>
            </a:pPr>
            <a:r>
              <a:rPr lang="ru-RU" sz="1600" dirty="0"/>
              <a:t>Адаптация системы учета финансовых результатов по налоговому учету в КР  в соответствии с МСФО </a:t>
            </a:r>
          </a:p>
          <a:p>
            <a:pPr marL="514350" lvl="0" indent="-514350">
              <a:buFont typeface="+mj-lt"/>
              <a:buAutoNum type="arabicPeriod" startAt="16"/>
            </a:pPr>
            <a:r>
              <a:rPr lang="ru-RU" sz="1600" dirty="0"/>
              <a:t>Фальсификация финансовой отчетности: возможности обнаружения и предотвращения</a:t>
            </a:r>
          </a:p>
          <a:p>
            <a:pPr marL="514350" lvl="0" indent="-514350">
              <a:buFont typeface="+mj-lt"/>
              <a:buAutoNum type="arabicPeriod" startAt="16"/>
            </a:pPr>
            <a:r>
              <a:rPr lang="ru-RU" sz="1600" dirty="0"/>
              <a:t>Профессиональное бухгалтерское суждение при составлении финансовой отчетности </a:t>
            </a:r>
          </a:p>
          <a:p>
            <a:pPr marL="514350" lvl="0" indent="-514350">
              <a:buFont typeface="+mj-lt"/>
              <a:buAutoNum type="arabicPeriod" startAt="16"/>
            </a:pPr>
            <a:r>
              <a:rPr lang="ru-RU" sz="1600" dirty="0"/>
              <a:t>Оценка показателей бухгалтерского баланса как инструмент регулирования финансовых результатов в рамках креативного учета </a:t>
            </a:r>
          </a:p>
          <a:p>
            <a:pPr marL="514350" lvl="0" indent="-514350">
              <a:buFont typeface="+mj-lt"/>
              <a:buAutoNum type="arabicPeriod" startAt="16"/>
            </a:pPr>
            <a:r>
              <a:rPr lang="ru-RU" sz="1600" dirty="0"/>
              <a:t>Концепция развития внутреннего аудита организаций </a:t>
            </a:r>
          </a:p>
          <a:p>
            <a:pPr marL="514350" lvl="0" indent="-514350">
              <a:buFont typeface="+mj-lt"/>
              <a:buAutoNum type="arabicPeriod" startAt="16"/>
            </a:pPr>
            <a:r>
              <a:rPr lang="ru-RU" sz="1600" dirty="0"/>
              <a:t>Организация и эффективность функционирования службы внутреннего аудита в коммерческой </a:t>
            </a:r>
          </a:p>
          <a:p>
            <a:pPr marL="514350" lvl="0" indent="-514350">
              <a:buFont typeface="+mj-lt"/>
              <a:buAutoNum type="arabicPeriod" startAt="16"/>
            </a:pPr>
            <a:r>
              <a:rPr lang="ru-RU" sz="1600" dirty="0"/>
              <a:t>Внутренний аудит как элемент системы внутрихозяйственного контроля </a:t>
            </a:r>
          </a:p>
          <a:p>
            <a:pPr marL="514350" lvl="0" indent="-514350">
              <a:buFont typeface="+mj-lt"/>
              <a:buAutoNum type="arabicPeriod" startAt="16"/>
            </a:pPr>
            <a:r>
              <a:rPr lang="ru-RU" sz="1600" dirty="0"/>
              <a:t>Учет и анализ в системе управления материальными ресурсами в целях повышения эффективности их использования </a:t>
            </a:r>
          </a:p>
          <a:p>
            <a:pPr marL="514350" lvl="0" indent="-514350">
              <a:buFont typeface="+mj-lt"/>
              <a:buAutoNum type="arabicPeriod" startAt="16"/>
            </a:pPr>
            <a:r>
              <a:rPr lang="ru-RU" sz="1600" dirty="0"/>
              <a:t>Профессиональное суждение при формировании бухгалтерской информации о финансовых вложениях </a:t>
            </a:r>
          </a:p>
          <a:p>
            <a:pPr marL="514350" lvl="0" indent="-514350">
              <a:buFont typeface="+mj-lt"/>
              <a:buAutoNum type="arabicPeriod" startAt="16"/>
            </a:pPr>
            <a:r>
              <a:rPr lang="ru-RU" sz="1600" dirty="0"/>
              <a:t>Развитие системы внешнего и внутреннего контроля качества аудита</a:t>
            </a:r>
          </a:p>
          <a:p>
            <a:pPr marL="514350" lvl="0" indent="-514350">
              <a:buFont typeface="+mj-lt"/>
              <a:buAutoNum type="arabicPeriod" startAt="16"/>
            </a:pPr>
            <a:r>
              <a:rPr lang="ru-RU" sz="1600" dirty="0" err="1"/>
              <a:t>Контроллинг</a:t>
            </a:r>
            <a:r>
              <a:rPr lang="ru-RU" sz="1600" dirty="0"/>
              <a:t> затрат и результатов деятельности и использование его данных для целей управления </a:t>
            </a:r>
          </a:p>
          <a:p>
            <a:pPr marL="514350" lvl="0" indent="-514350">
              <a:buFont typeface="+mj-lt"/>
              <a:buAutoNum type="arabicPeriod" startAt="16"/>
            </a:pPr>
            <a:r>
              <a:rPr lang="ru-RU" sz="1600" dirty="0"/>
              <a:t>Развитие бухгалтерского учета человеческого капитала для целей формирования показателей финансовой отчетности</a:t>
            </a:r>
          </a:p>
          <a:p>
            <a:pPr marL="0" lv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6903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3753" y="185928"/>
            <a:ext cx="8135815" cy="64641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Тематика магистерских диссертаций по блоку «Учет, анализ и аудит предприятий»</a:t>
            </a:r>
            <a:endParaRPr lang="ru-RU" sz="28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8953" y="1090246"/>
            <a:ext cx="8686800" cy="5662246"/>
          </a:xfrm>
        </p:spPr>
        <p:txBody>
          <a:bodyPr>
            <a:normAutofit fontScale="55000" lnSpcReduction="20000"/>
          </a:bodyPr>
          <a:lstStyle/>
          <a:p>
            <a:pPr marL="514350" lvl="0" indent="-514350">
              <a:buFont typeface="+mj-lt"/>
              <a:buAutoNum type="arabicPeriod" startAt="31"/>
            </a:pPr>
            <a:r>
              <a:rPr lang="ru-RU" dirty="0"/>
              <a:t>Адаптация системы учета финансовых активов в соответствии с международными стандартами финансовой отчетности </a:t>
            </a:r>
          </a:p>
          <a:p>
            <a:pPr marL="514350" lvl="0" indent="-514350">
              <a:buFont typeface="+mj-lt"/>
              <a:buAutoNum type="arabicPeriod" startAt="31"/>
            </a:pPr>
            <a:r>
              <a:rPr lang="ru-RU" dirty="0"/>
              <a:t>Совершенствование управленческого учета как механизма информационного обеспечения устойчивого развития коммерческих организаций </a:t>
            </a:r>
          </a:p>
          <a:p>
            <a:pPr marL="514350" lvl="0" indent="-514350">
              <a:buFont typeface="+mj-lt"/>
              <a:buAutoNum type="arabicPeriod" startAt="31"/>
            </a:pPr>
            <a:r>
              <a:rPr lang="ru-RU" dirty="0"/>
              <a:t>Непроизводительные расходы как объект бухгалтерского учета и проблемы их идентификации </a:t>
            </a:r>
          </a:p>
          <a:p>
            <a:pPr marL="514350" lvl="0" indent="-514350">
              <a:buFont typeface="+mj-lt"/>
              <a:buAutoNum type="arabicPeriod" startAt="31"/>
            </a:pPr>
            <a:r>
              <a:rPr lang="ru-RU" dirty="0"/>
              <a:t>Причины и способы искажения информации в финансовой отчетности предприятий в условиях рыночной экономики, возможности их выявления </a:t>
            </a:r>
          </a:p>
          <a:p>
            <a:pPr marL="514350" lvl="0" indent="-514350">
              <a:buFont typeface="+mj-lt"/>
              <a:buAutoNum type="arabicPeriod" startAt="31"/>
            </a:pPr>
            <a:r>
              <a:rPr lang="ru-RU" dirty="0"/>
              <a:t>Проблемы выявления и пресечения мошенничества в системе финансового управления организациями КР </a:t>
            </a:r>
          </a:p>
          <a:p>
            <a:pPr marL="514350" lvl="0" indent="-514350">
              <a:buFont typeface="+mj-lt"/>
              <a:buAutoNum type="arabicPeriod" startAt="31"/>
            </a:pPr>
            <a:r>
              <a:rPr lang="ru-RU" dirty="0"/>
              <a:t>Балансовые теории как ключ к пониманию границ возможностей современной бухгалтерской отчетности и механизмов ее восприятия </a:t>
            </a:r>
          </a:p>
          <a:p>
            <a:pPr marL="514350" lvl="0" indent="-514350">
              <a:buFont typeface="+mj-lt"/>
              <a:buAutoNum type="arabicPeriod" startAt="31"/>
            </a:pPr>
            <a:r>
              <a:rPr lang="ru-RU" dirty="0"/>
              <a:t>Достоверность бухгалтерской отчетности и оценка существенности искажений в аудите </a:t>
            </a:r>
          </a:p>
          <a:p>
            <a:pPr marL="514350" lvl="0" indent="-514350">
              <a:buFont typeface="+mj-lt"/>
              <a:buAutoNum type="arabicPeriod" startAt="31"/>
            </a:pPr>
            <a:r>
              <a:rPr lang="ru-RU" dirty="0"/>
              <a:t>Управление дебиторской задолженностью как эффективный инструмент системы внутреннего контроля компании </a:t>
            </a:r>
          </a:p>
          <a:p>
            <a:pPr marL="514350" lvl="0" indent="-514350">
              <a:buFont typeface="+mj-lt"/>
              <a:buAutoNum type="arabicPeriod" startAt="31"/>
            </a:pPr>
            <a:r>
              <a:rPr lang="ru-RU" dirty="0"/>
              <a:t>Современные проблемы обеспечения качества аудиторской деятельности в КР</a:t>
            </a:r>
          </a:p>
          <a:p>
            <a:pPr marL="514350" lvl="0" indent="-514350">
              <a:buFont typeface="+mj-lt"/>
              <a:buAutoNum type="arabicPeriod" startAt="31"/>
            </a:pPr>
            <a:r>
              <a:rPr lang="ru-RU" dirty="0"/>
              <a:t> Экономико-математические методы в аудите бухгалтерской (финансовой) отчетности</a:t>
            </a:r>
          </a:p>
          <a:p>
            <a:pPr marL="514350" lvl="0" indent="-514350">
              <a:buFont typeface="+mj-lt"/>
              <a:buAutoNum type="arabicPeriod" startAt="31"/>
            </a:pPr>
            <a:r>
              <a:rPr lang="ru-RU" dirty="0"/>
              <a:t>Формирование учетно-аналитической информации об устойчивости развития </a:t>
            </a:r>
          </a:p>
          <a:p>
            <a:pPr marL="514350" lvl="0" indent="-514350">
              <a:buFont typeface="+mj-lt"/>
              <a:buAutoNum type="arabicPeriod" startAt="31"/>
            </a:pPr>
            <a:r>
              <a:rPr lang="ru-RU" dirty="0"/>
              <a:t>Учет и анализ затрат на инновационную деятельность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12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34622" y="96485"/>
            <a:ext cx="8135815" cy="64641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Тематика </a:t>
            </a:r>
            <a:r>
              <a:rPr lang="ru-RU" sz="2800" b="1" dirty="0"/>
              <a:t>магистерских диссертаций по блоку </a:t>
            </a:r>
            <a:r>
              <a:rPr lang="ru-RU" sz="2800" b="1" dirty="0" smtClean="0"/>
              <a:t>«Учет</a:t>
            </a:r>
            <a:r>
              <a:rPr lang="ru-RU" sz="2800" b="1" dirty="0"/>
              <a:t>, анализ и аудит в коммерческих банках</a:t>
            </a:r>
            <a:r>
              <a:rPr lang="ru-RU" sz="2800" b="1" dirty="0" smtClean="0"/>
              <a:t>»</a:t>
            </a:r>
            <a:endParaRPr lang="ru-RU" sz="2800" b="1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52399" y="937846"/>
            <a:ext cx="8874369" cy="6219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/>
              <a:t>1.Оценка </a:t>
            </a:r>
            <a:r>
              <a:rPr lang="ru-RU" sz="1600" dirty="0"/>
              <a:t>достаточности и эффективности капитала коммерческих банков и пути ее повышения.</a:t>
            </a:r>
          </a:p>
          <a:p>
            <a:pPr marL="0" indent="0">
              <a:buNone/>
            </a:pPr>
            <a:r>
              <a:rPr lang="ru-RU" sz="1600" dirty="0"/>
              <a:t>2.Анализ учетной политики коммерческих банков на соответствие МСФО и разработка необходимых рекомендаций.</a:t>
            </a:r>
          </a:p>
          <a:p>
            <a:pPr marL="0" indent="0">
              <a:buNone/>
            </a:pPr>
            <a:r>
              <a:rPr lang="ru-RU" sz="1600" dirty="0"/>
              <a:t>3.Учет и анализ кредитных рисков коммерческих банков и пути их минимизации.</a:t>
            </a:r>
          </a:p>
          <a:p>
            <a:pPr marL="0" indent="0">
              <a:buNone/>
            </a:pPr>
            <a:r>
              <a:rPr lang="ru-RU" sz="1600" dirty="0"/>
              <a:t>4.Оценка деловой активности коммерческих банков и пути ее усиления.</a:t>
            </a:r>
          </a:p>
          <a:p>
            <a:pPr marL="0" indent="0">
              <a:buNone/>
            </a:pPr>
            <a:r>
              <a:rPr lang="ru-RU" sz="1600" dirty="0"/>
              <a:t>5.Анализ финансовой устойчивости коммерческих банков и пути ее повышения.</a:t>
            </a:r>
          </a:p>
          <a:p>
            <a:pPr marL="0" indent="0">
              <a:buNone/>
            </a:pPr>
            <a:r>
              <a:rPr lang="ru-RU" sz="1600" dirty="0"/>
              <a:t>6. Анализ  платежеспособности и ликвидности коммерческих банков и пути ее укрепления.</a:t>
            </a:r>
          </a:p>
          <a:p>
            <a:pPr marL="0" indent="0">
              <a:buNone/>
            </a:pPr>
            <a:r>
              <a:rPr lang="ru-RU" sz="1600" dirty="0"/>
              <a:t>7.Учет и анализ кредитных вложений и пути повышения их эффективности.</a:t>
            </a:r>
          </a:p>
          <a:p>
            <a:pPr marL="0" indent="0">
              <a:buNone/>
            </a:pPr>
            <a:r>
              <a:rPr lang="ru-RU" sz="1600" dirty="0"/>
              <a:t>8.Учет и анализ финансовых активов и пути увеличения их доходности.</a:t>
            </a:r>
          </a:p>
          <a:p>
            <a:pPr marL="0" indent="0">
              <a:buNone/>
            </a:pPr>
            <a:r>
              <a:rPr lang="ru-RU" sz="1600" dirty="0"/>
              <a:t>9.Анализ активов коммерческих банков и пути  повышения ее эффективности..</a:t>
            </a:r>
          </a:p>
          <a:p>
            <a:pPr marL="0" indent="0">
              <a:buNone/>
            </a:pPr>
            <a:r>
              <a:rPr lang="ru-RU" sz="1600" dirty="0"/>
              <a:t>10.Учет и анализ финансовых результатов деятельности коммерческих банков и пути их улучшения.</a:t>
            </a:r>
          </a:p>
          <a:p>
            <a:pPr marL="0" indent="0">
              <a:buNone/>
            </a:pPr>
            <a:r>
              <a:rPr lang="ru-RU" sz="1600" dirty="0"/>
              <a:t>11.Учет и анализ движения денежных средств коммерческих банков и его оптимизация.</a:t>
            </a:r>
          </a:p>
          <a:p>
            <a:pPr marL="0" indent="0">
              <a:buNone/>
            </a:pPr>
            <a:r>
              <a:rPr lang="ru-RU" sz="1600" dirty="0"/>
              <a:t>12.Комплексный анализ деятельности коммерческих банков  и оценка ее эффективности.</a:t>
            </a:r>
          </a:p>
          <a:p>
            <a:pPr marL="0" indent="0">
              <a:buNone/>
            </a:pPr>
            <a:r>
              <a:rPr lang="ru-RU" sz="1600" dirty="0"/>
              <a:t>13.Учет и анализ депозитной базы коммерческих банков и повышение ее эффективности.</a:t>
            </a:r>
          </a:p>
          <a:p>
            <a:pPr marL="0" indent="0">
              <a:buNone/>
            </a:pPr>
            <a:r>
              <a:rPr lang="ru-RU" sz="1600" dirty="0"/>
              <a:t>14.Учет и анализ банковских услуг и перспективы их развития.</a:t>
            </a:r>
          </a:p>
          <a:p>
            <a:pPr marL="0" indent="0">
              <a:buNone/>
            </a:pPr>
            <a:r>
              <a:rPr lang="ru-RU" sz="1600" dirty="0"/>
              <a:t>15.Учет и анализ лизинговых операций в коммерческих банках и их развитие.</a:t>
            </a:r>
          </a:p>
          <a:p>
            <a:pPr marL="0" indent="0">
              <a:buNone/>
            </a:pPr>
            <a:r>
              <a:rPr lang="ru-RU" sz="1600" dirty="0"/>
              <a:t>16.Учет и анализ нетрадиционных операций в коммерческих банках и перспективы их развития.</a:t>
            </a:r>
          </a:p>
          <a:p>
            <a:pPr marL="0" indent="0">
              <a:buNone/>
            </a:pPr>
            <a:r>
              <a:rPr lang="ru-RU" sz="1600" dirty="0"/>
              <a:t>17.Анализ рентабельности(прибыльности) деятельности коммерческих банков и пути ее повышения.</a:t>
            </a:r>
          </a:p>
          <a:p>
            <a:pPr marL="0" indent="0">
              <a:buNone/>
            </a:pPr>
            <a:r>
              <a:rPr lang="ru-RU" sz="1600" dirty="0"/>
              <a:t>18.Учет и анализ расчетов по банковским картам и перспективы их развития.</a:t>
            </a:r>
          </a:p>
          <a:p>
            <a:pPr marL="0" indent="0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272939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674077" y="3115286"/>
            <a:ext cx="7406196" cy="2387600"/>
          </a:xfrm>
        </p:spPr>
        <p:txBody>
          <a:bodyPr>
            <a:noAutofit/>
          </a:bodyPr>
          <a:lstStyle/>
          <a:p>
            <a:pPr lvl="0" defTabSz="914400">
              <a:lnSpc>
                <a:spcPct val="100000"/>
              </a:lnSpc>
              <a:spcBef>
                <a:spcPts val="0"/>
              </a:spcBef>
            </a:pPr>
            <a:r>
              <a:rPr lang="ru-RU" sz="3200" b="1" dirty="0">
                <a:solidFill>
                  <a:prstClr val="black"/>
                </a:solidFill>
                <a:latin typeface="Cambria" panose="02040503050406030204" pitchFamily="18" charset="0"/>
              </a:rPr>
              <a:t>Научно-исследовательская кафедра</a:t>
            </a:r>
            <a:r>
              <a:rPr lang="ru-RU" sz="3200" dirty="0">
                <a:solidFill>
                  <a:prstClr val="black"/>
                </a:solidFill>
                <a:latin typeface="Cambria" panose="02040503050406030204" pitchFamily="18" charset="0"/>
              </a:rPr>
              <a:t> </a:t>
            </a:r>
            <a:br>
              <a:rPr lang="ru-RU" sz="3200" dirty="0">
                <a:solidFill>
                  <a:prstClr val="black"/>
                </a:solidFill>
                <a:latin typeface="Cambria" panose="02040503050406030204" pitchFamily="18" charset="0"/>
              </a:rPr>
            </a:br>
            <a:r>
              <a:rPr lang="ru-RU" sz="5400" b="1" dirty="0" smtClean="0"/>
              <a:t> Учет, анализ и аудит</a:t>
            </a:r>
            <a:endParaRPr lang="ru-RU" sz="5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4" y="697158"/>
            <a:ext cx="3940891" cy="258530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0045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45685"/>
            <a:ext cx="9026768" cy="756993"/>
          </a:xfrm>
        </p:spPr>
        <p:txBody>
          <a:bodyPr>
            <a:noAutofit/>
          </a:bodyPr>
          <a:lstStyle/>
          <a:p>
            <a:r>
              <a:rPr lang="ru-RU" sz="2400" b="1" dirty="0"/>
              <a:t>Тематика магистерских диссертаций по блоку </a:t>
            </a:r>
            <a:r>
              <a:rPr lang="ru-RU" sz="2400" b="1" dirty="0" smtClean="0"/>
              <a:t>«Учет</a:t>
            </a:r>
            <a:r>
              <a:rPr lang="ru-RU" sz="2400" b="1" dirty="0"/>
              <a:t>, анализ и аудит в государственных и муниципальных учреждениях»</a:t>
            </a:r>
            <a:endParaRPr lang="ru-RU" sz="24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3783" y="1055076"/>
            <a:ext cx="8897815" cy="5802924"/>
          </a:xfrm>
        </p:spPr>
        <p:txBody>
          <a:bodyPr>
            <a:normAutofit fontScale="55000" lnSpcReduction="2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ru-RU" sz="3300" dirty="0"/>
              <a:t>Учет и анализ финансовых активов государственных и муниципальных учреждений и пути улучшения их использования.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300" dirty="0"/>
              <a:t>Анализ эффективности использования финансовых  ресурсов государственными и муниципальными учреждениями и пути ее повышения.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300" dirty="0"/>
              <a:t>Учет и анализ нефинансовых активов государственных и муниципальных учреждений и пути улучшения их использования.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300" dirty="0"/>
              <a:t>Повышение эффективности использования сельскохозяйственных угодий в </a:t>
            </a:r>
            <a:r>
              <a:rPr lang="ru-RU" sz="3300" dirty="0" err="1"/>
              <a:t>аильных</a:t>
            </a:r>
            <a:r>
              <a:rPr lang="ru-RU" sz="3300" dirty="0"/>
              <a:t> округах.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300" dirty="0"/>
              <a:t>Анализ финансового положения государственных и муниципальных учреждений и пути его улучшения.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300" dirty="0"/>
              <a:t>Учет и анализ целевого расходования государственными и муниципальными учреждениями бюджетных средств и пути  улучшения их использования..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300" dirty="0"/>
              <a:t>Учет и анализ доходов и расходов по специальным средствам и повышение их эффективности.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300" dirty="0"/>
              <a:t>Учет и анализ доходов и расходов </a:t>
            </a:r>
            <a:r>
              <a:rPr lang="ru-RU" sz="3300" dirty="0" err="1"/>
              <a:t>аильных</a:t>
            </a:r>
            <a:r>
              <a:rPr lang="ru-RU" sz="3300" dirty="0"/>
              <a:t> округов и повышение их эффективности.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300" dirty="0"/>
              <a:t>Анализ динамики налоговых и </a:t>
            </a:r>
            <a:r>
              <a:rPr lang="ru-RU" sz="3300" dirty="0" err="1"/>
              <a:t>грантовых</a:t>
            </a:r>
            <a:r>
              <a:rPr lang="ru-RU" sz="3300" dirty="0"/>
              <a:t> поступлений в </a:t>
            </a:r>
            <a:r>
              <a:rPr lang="ru-RU" sz="3300" dirty="0" err="1"/>
              <a:t>аильных</a:t>
            </a:r>
            <a:r>
              <a:rPr lang="ru-RU" sz="3300" dirty="0"/>
              <a:t> округах и пути повышения эффективности их использования.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300" dirty="0"/>
              <a:t>Учет и анализ движения денежных средств </a:t>
            </a:r>
            <a:r>
              <a:rPr lang="ru-RU" sz="3300" dirty="0" err="1"/>
              <a:t>аильных</a:t>
            </a:r>
            <a:r>
              <a:rPr lang="ru-RU" sz="3300" dirty="0"/>
              <a:t> округов и пути их улучшения.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300" dirty="0"/>
              <a:t>Оценка экономического потенциала </a:t>
            </a:r>
            <a:r>
              <a:rPr lang="ru-RU" sz="3300" dirty="0" err="1"/>
              <a:t>аильных</a:t>
            </a:r>
            <a:r>
              <a:rPr lang="ru-RU" sz="3300" dirty="0"/>
              <a:t> округов и повышение эффективности его использования.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sz="3300" dirty="0"/>
              <a:t>Анализ эффективности использования   ресурсов государственными и муниципальными учреждениями и пути ее повышения.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038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351692"/>
            <a:ext cx="9003322" cy="7516664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 startAt="13"/>
            </a:pPr>
            <a:r>
              <a:rPr lang="ru-RU" sz="2800" dirty="0" smtClean="0"/>
              <a:t>Анализ </a:t>
            </a:r>
            <a:r>
              <a:rPr lang="ru-RU" sz="2800" dirty="0"/>
              <a:t>эффективности использования  финансовых ресурсов </a:t>
            </a:r>
            <a:r>
              <a:rPr lang="ru-RU" sz="2800" dirty="0" err="1"/>
              <a:t>аильными</a:t>
            </a:r>
            <a:r>
              <a:rPr lang="ru-RU" sz="2800" dirty="0"/>
              <a:t> округами и пути ее повышения.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ru-RU" sz="2800" dirty="0"/>
              <a:t>Комплексная оценка деятельности </a:t>
            </a:r>
            <a:r>
              <a:rPr lang="ru-RU" sz="2800" dirty="0" err="1"/>
              <a:t>айыл</a:t>
            </a:r>
            <a:r>
              <a:rPr lang="ru-RU" sz="2800" dirty="0"/>
              <a:t> </a:t>
            </a:r>
            <a:r>
              <a:rPr lang="ru-RU" sz="2800" dirty="0" err="1"/>
              <a:t>окмоту</a:t>
            </a:r>
            <a:r>
              <a:rPr lang="ru-RU" sz="2800" dirty="0"/>
              <a:t>  и пути повышения ее эффективности.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ru-RU" sz="2800" dirty="0"/>
              <a:t>Анализ деятельности фермерских хозяйств в </a:t>
            </a:r>
            <a:r>
              <a:rPr lang="ru-RU" sz="2800" dirty="0" err="1"/>
              <a:t>аильных</a:t>
            </a:r>
            <a:r>
              <a:rPr lang="ru-RU" sz="2800" dirty="0"/>
              <a:t> округах и основные направления их развития.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ru-RU" sz="2800" dirty="0"/>
              <a:t>Повышение эффективности использования имеющихся ресурсов в </a:t>
            </a:r>
            <a:r>
              <a:rPr lang="ru-RU" sz="2800" dirty="0" err="1"/>
              <a:t>аильных</a:t>
            </a:r>
            <a:r>
              <a:rPr lang="ru-RU" sz="2800" dirty="0"/>
              <a:t> округах.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ru-RU" sz="2800" dirty="0"/>
              <a:t>Учет и анализ финансирования государственных и муниципальных учреждений и пути эффективного его использования.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ru-RU" sz="2800" dirty="0"/>
              <a:t>Формирование информационной базы организаций государственного сектора в условиях адаптации к МСФО 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ru-RU" sz="2800" dirty="0"/>
              <a:t>Учет нефинансовых активов в МСФО ОС и положения о ведении бухгалтерского учета в бюджетных учреждениях: сравнительная характеристика 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ru-RU" sz="2800" dirty="0"/>
              <a:t>Формирование информации о результатах финансовой деятельности образовательных организаций по международным стандартам финансовой отчетности 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ru-RU" sz="2800" dirty="0"/>
              <a:t>Представление бюджетной информации в финансовой отчетности организаций здравоохранения, составляемой по международным стандартам общественного сектора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ru-RU" sz="2800" dirty="0"/>
              <a:t>Формирование информации о движении денежных средств бюджетных организаций по международным стандартам финансовой отчетности общественного сектора </a:t>
            </a:r>
          </a:p>
          <a:p>
            <a:pPr marL="514350" indent="-514350">
              <a:buFont typeface="+mj-lt"/>
              <a:buAutoNum type="arabicPeriod" startAt="13"/>
            </a:pPr>
            <a:r>
              <a:rPr lang="ru-RU" sz="2800" dirty="0"/>
              <a:t>Формирование информации об активах и обязательствах образовательных организаций по международным стандартам финансовой отчетности общественного сектора.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68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14150"/>
            <a:ext cx="8229600" cy="1009826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Тематика магистерских диссертаций по блоку « Учет, анализ и аудит в условиях «зеленой» экономики и ЕАЭС»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28600" y="1021643"/>
            <a:ext cx="8686800" cy="5836357"/>
          </a:xfrm>
        </p:spPr>
        <p:txBody>
          <a:bodyPr>
            <a:normAutofit fontScale="4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/>
              <a:t> </a:t>
            </a:r>
            <a:r>
              <a:rPr lang="ru-RU" sz="4200" dirty="0" err="1" smtClean="0"/>
              <a:t>Калькулирование</a:t>
            </a:r>
            <a:r>
              <a:rPr lang="ru-RU" sz="4200" dirty="0" smtClean="0"/>
              <a:t> </a:t>
            </a:r>
            <a:r>
              <a:rPr lang="ru-RU" sz="4200" dirty="0"/>
              <a:t>себестоимости ресурсосберегающего и органического сельскохозяйственного продукта и устойчивое управление ресурсами в условиях «зеленой» экономики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200" dirty="0"/>
              <a:t>Эффективное использование ресурсов и более чистых производственных процессов в «зеленом» промышленном производстве Кыргызской Республики.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200" dirty="0"/>
              <a:t>Оптимизация себестоимости топливно-энергетических ресурсов в устойчивой, «зеленой» энергетике для обеспечения энергетической безопасности, защиты окружающей среды и энергии для качественной жизни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200" dirty="0"/>
              <a:t>Учет затрат на производство вторичных материальных ресурсов и формирования официального сектора переработки, утилизации и обезвреживания отходов.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200" dirty="0"/>
              <a:t>Учет и анализ затрат на природоохранную деятельность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200" dirty="0"/>
              <a:t>Роль бухгалтерского учета в защите окружающей среды, обеспечении экологической безопасности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200" dirty="0"/>
              <a:t>Учет и анализ в системе управления природными ресурсами в целях повышения эффективности их использования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200" dirty="0"/>
              <a:t>Гармонизация бухгалтерского учета государств членов ЕАЭС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4200" dirty="0"/>
              <a:t>Налоговый учет: вопросы гармонизации в условиях ЕАЭС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200" dirty="0"/>
              <a:t>Учет  и анализ импортно-экспортных операций в условиях ЕАЭС</a:t>
            </a:r>
          </a:p>
        </p:txBody>
      </p:sp>
    </p:spTree>
    <p:extLst>
      <p:ext uri="{BB962C8B-B14F-4D97-AF65-F5344CB8AC3E}">
        <p14:creationId xmlns:p14="http://schemas.microsoft.com/office/powerpoint/2010/main" val="245594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015" y="162470"/>
            <a:ext cx="8675077" cy="62169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88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84383" y="594824"/>
            <a:ext cx="7284563" cy="3213967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Бухгалтерский учет – информационная система</a:t>
            </a:r>
            <a:endParaRPr lang="ru-RU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5138" y="3610708"/>
            <a:ext cx="4021559" cy="27080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215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Хозяйственный учет 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3834550"/>
              </p:ext>
            </p:extLst>
          </p:nvPr>
        </p:nvGraphicFramePr>
        <p:xfrm>
          <a:off x="457200" y="1600200"/>
          <a:ext cx="7408985" cy="3827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046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Бухгалтерский учет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6655" y="1845428"/>
            <a:ext cx="3822192" cy="4281052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Финансовый учет (внешний)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о финансовом положении (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Бухгалтеский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баланс)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о совокупном доходе (Отчет о прибылях и убытках, Отчет о совокупном доходе;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о движении денежных средств 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об изменениях в капитале</a:t>
            </a:r>
          </a:p>
          <a:p>
            <a:pPr algn="just"/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Учетная политика и пояснительная записка </a:t>
            </a:r>
          </a:p>
          <a:p>
            <a:pPr marL="0" indent="0" algn="ctr">
              <a:buNone/>
            </a:pP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49" y="1825625"/>
            <a:ext cx="3991067" cy="4351338"/>
          </a:xfrm>
          <a:ln>
            <a:solidFill>
              <a:schemeClr val="tx1"/>
            </a:solidFill>
          </a:ln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Управленческий учет (внутренний)</a:t>
            </a:r>
          </a:p>
          <a:p>
            <a:r>
              <a:rPr lang="ru-RU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Формы внутренней управленческой </a:t>
            </a:r>
            <a:r>
              <a:rPr lang="ru-RU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отчетности</a:t>
            </a:r>
          </a:p>
          <a:p>
            <a:r>
              <a:rPr lang="ru-RU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Бюджетирование</a:t>
            </a:r>
            <a:endParaRPr lang="ru-RU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/>
            </a:endParaRPr>
          </a:p>
          <a:p>
            <a:r>
              <a:rPr lang="ru-RU" dirty="0" err="1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Калькулирование</a:t>
            </a:r>
            <a:endParaRPr lang="ru-RU" dirty="0">
              <a:solidFill>
                <a:srgbClr val="3333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Open Sans"/>
            </a:endParaRPr>
          </a:p>
          <a:p>
            <a:r>
              <a:rPr lang="ru-RU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Ценообразование</a:t>
            </a:r>
          </a:p>
          <a:p>
            <a:r>
              <a:rPr lang="ru-RU" dirty="0" smtClean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pen Sans"/>
              </a:rPr>
              <a:t>Управление расходами</a:t>
            </a:r>
          </a:p>
          <a:p>
            <a:pPr>
              <a:buFontTx/>
              <a:buChar char="-"/>
            </a:pPr>
            <a:endPara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2473009" y="1377263"/>
            <a:ext cx="678730" cy="4681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трелка вниз 5"/>
          <p:cNvSpPr/>
          <p:nvPr/>
        </p:nvSpPr>
        <p:spPr>
          <a:xfrm>
            <a:off x="6232943" y="1377262"/>
            <a:ext cx="659876" cy="46816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4700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789961"/>
              </p:ext>
            </p:extLst>
          </p:nvPr>
        </p:nvGraphicFramePr>
        <p:xfrm>
          <a:off x="155901" y="114572"/>
          <a:ext cx="8691516" cy="633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2879"/>
                <a:gridCol w="2172879"/>
                <a:gridCol w="2172879"/>
                <a:gridCol w="2172879"/>
              </a:tblGrid>
              <a:tr h="848413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Внутренние пользователи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Внешние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пользователи с прямым финансовым интересом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Внешние пользователи с непрямым финансовым интересом </a:t>
                      </a:r>
                      <a:endParaRPr lang="ru-RU" sz="20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106132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Администрация</a:t>
                      </a:r>
                    </a:p>
                    <a:p>
                      <a:endParaRPr lang="ru-RU" sz="1600" b="1" dirty="0" smtClean="0"/>
                    </a:p>
                    <a:p>
                      <a:r>
                        <a:rPr lang="ru-RU" sz="1600" b="1" dirty="0" smtClean="0"/>
                        <a:t>Индивидуальные</a:t>
                      </a:r>
                      <a:r>
                        <a:rPr lang="ru-RU" sz="1600" b="1" baseline="0" dirty="0" smtClean="0"/>
                        <a:t> собственники</a:t>
                      </a:r>
                    </a:p>
                    <a:p>
                      <a:endParaRPr lang="ru-RU" sz="1600" b="1" baseline="0" dirty="0" smtClean="0"/>
                    </a:p>
                    <a:p>
                      <a:r>
                        <a:rPr lang="ru-RU" sz="1600" b="1" baseline="0" dirty="0" smtClean="0"/>
                        <a:t>Совладельцы</a:t>
                      </a:r>
                    </a:p>
                    <a:p>
                      <a:endParaRPr lang="ru-RU" sz="1600" b="1" baseline="0" dirty="0" smtClean="0"/>
                    </a:p>
                    <a:p>
                      <a:r>
                        <a:rPr lang="ru-RU" sz="1600" b="1" baseline="0" dirty="0" smtClean="0"/>
                        <a:t>Совет директоров</a:t>
                      </a:r>
                    </a:p>
                    <a:p>
                      <a:endParaRPr lang="ru-RU" sz="1600" b="1" baseline="0" dirty="0" smtClean="0"/>
                    </a:p>
                    <a:p>
                      <a:r>
                        <a:rPr lang="ru-RU" sz="1600" b="1" baseline="0" dirty="0" smtClean="0"/>
                        <a:t>Высший управленческий персонал</a:t>
                      </a:r>
                    </a:p>
                    <a:p>
                      <a:endParaRPr lang="ru-RU" sz="1600" b="1" baseline="0" dirty="0" smtClean="0"/>
                    </a:p>
                    <a:p>
                      <a:r>
                        <a:rPr lang="ru-RU" sz="1600" b="1" baseline="0" dirty="0" smtClean="0"/>
                        <a:t>Менеджеры</a:t>
                      </a:r>
                    </a:p>
                    <a:p>
                      <a:endParaRPr lang="ru-RU" sz="1600" b="1" baseline="0" dirty="0" smtClean="0"/>
                    </a:p>
                    <a:p>
                      <a:r>
                        <a:rPr lang="ru-RU" sz="1600" b="1" baseline="0" dirty="0" smtClean="0"/>
                        <a:t>Руководители подразделений</a:t>
                      </a:r>
                    </a:p>
                    <a:p>
                      <a:endParaRPr lang="ru-RU" sz="1600" b="1" baseline="0" dirty="0" smtClean="0"/>
                    </a:p>
                    <a:p>
                      <a:r>
                        <a:rPr lang="ru-RU" sz="1600" b="1" baseline="0" dirty="0" smtClean="0"/>
                        <a:t>Мастера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Сегодняшние</a:t>
                      </a:r>
                      <a:r>
                        <a:rPr lang="ru-RU" sz="1600" b="1" baseline="0" dirty="0" smtClean="0"/>
                        <a:t> или потенциальные инвесторы</a:t>
                      </a:r>
                    </a:p>
                    <a:p>
                      <a:endParaRPr lang="ru-RU" sz="1600" b="1" baseline="0" dirty="0" smtClean="0"/>
                    </a:p>
                    <a:p>
                      <a:r>
                        <a:rPr lang="ru-RU" sz="1600" b="1" baseline="0" dirty="0" smtClean="0"/>
                        <a:t>Сегодняшние или потенциальные кредиторы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Налоговые органы</a:t>
                      </a:r>
                    </a:p>
                    <a:p>
                      <a:endParaRPr lang="ru-RU" sz="1600" b="1" dirty="0" smtClean="0"/>
                    </a:p>
                    <a:p>
                      <a:r>
                        <a:rPr lang="ru-RU" sz="1600" b="1" dirty="0" smtClean="0"/>
                        <a:t>Государственный</a:t>
                      </a:r>
                      <a:r>
                        <a:rPr lang="ru-RU" sz="1600" b="1" baseline="0" dirty="0" smtClean="0"/>
                        <a:t> орган по ценным бумагам</a:t>
                      </a:r>
                    </a:p>
                    <a:p>
                      <a:endParaRPr lang="ru-RU" sz="1600" b="1" baseline="0" dirty="0" smtClean="0"/>
                    </a:p>
                    <a:p>
                      <a:r>
                        <a:rPr lang="ru-RU" sz="1600" b="1" baseline="0" dirty="0" smtClean="0"/>
                        <a:t>Фондовые биржи</a:t>
                      </a:r>
                    </a:p>
                    <a:p>
                      <a:endParaRPr lang="ru-RU" sz="1600" b="1" baseline="0" dirty="0" smtClean="0"/>
                    </a:p>
                    <a:p>
                      <a:r>
                        <a:rPr lang="ru-RU" sz="1600" b="1" baseline="0" dirty="0" smtClean="0"/>
                        <a:t>Социальные фонды</a:t>
                      </a:r>
                    </a:p>
                    <a:p>
                      <a:endParaRPr lang="ru-RU" sz="1600" b="1" baseline="0" dirty="0" smtClean="0"/>
                    </a:p>
                    <a:p>
                      <a:r>
                        <a:rPr lang="ru-RU" sz="1600" b="1" baseline="0" dirty="0" smtClean="0"/>
                        <a:t>Правительственные контролирующие органы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Работники и профессиональные союзы</a:t>
                      </a:r>
                    </a:p>
                    <a:p>
                      <a:endParaRPr lang="ru-RU" sz="1600" b="1" dirty="0" smtClean="0"/>
                    </a:p>
                    <a:p>
                      <a:r>
                        <a:rPr lang="ru-RU" sz="1600" b="1" dirty="0" smtClean="0"/>
                        <a:t>Финансовые консультанты</a:t>
                      </a:r>
                    </a:p>
                    <a:p>
                      <a:endParaRPr lang="ru-RU" sz="1600" b="1" dirty="0" smtClean="0"/>
                    </a:p>
                    <a:p>
                      <a:r>
                        <a:rPr lang="ru-RU" sz="1600" b="1" dirty="0" smtClean="0"/>
                        <a:t>Покупатели</a:t>
                      </a:r>
                    </a:p>
                    <a:p>
                      <a:endParaRPr lang="ru-RU" sz="1600" b="1" dirty="0" smtClean="0"/>
                    </a:p>
                    <a:p>
                      <a:r>
                        <a:rPr lang="ru-RU" sz="1600" b="1" dirty="0" smtClean="0"/>
                        <a:t>Общественность</a:t>
                      </a:r>
                      <a:endParaRPr lang="ru-RU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4540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29743" y="643944"/>
            <a:ext cx="6858000" cy="838986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Концептуальные требования  к предоставляемой информации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063263" y="2561734"/>
            <a:ext cx="4513384" cy="61274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Правдивое представление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239109" y="3412502"/>
            <a:ext cx="3737486" cy="55618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Сопоставимость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790334" y="4150149"/>
            <a:ext cx="3195686" cy="6127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err="1" smtClean="0">
                <a:solidFill>
                  <a:schemeClr val="tx1"/>
                </a:solidFill>
              </a:rPr>
              <a:t>Проверяемость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2799761" y="5076233"/>
            <a:ext cx="3176833" cy="6127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Своевременность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790334" y="5887034"/>
            <a:ext cx="3195686" cy="5372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Понятность 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799761" y="1868864"/>
            <a:ext cx="3110845" cy="50433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Уместность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72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Анализ финансовой отчетности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1793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590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Анализ финансовой отчетности 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7716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986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1277</TotalTime>
  <Words>1454</Words>
  <Application>Microsoft Office PowerPoint</Application>
  <PresentationFormat>Экран (4:3)</PresentationFormat>
  <Paragraphs>231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Открытая</vt:lpstr>
      <vt:lpstr>КЫРГЫЗ РЕСПУБЛИКАСЫНЫН ПРЕЗИДЕНТИНЕ  КАРАШТУУ БАШКАРУУ АКАДЕМИЯСЫ   АКАДЕМИЯ ГОСУДАРСТВЕННОГО УПРАВЛЕНИЯ  ПРИ ПРЕЗИДЕНТЕ КЫРГЫЗСКОЙ РЕСПУБЛИКИ </vt:lpstr>
      <vt:lpstr>Научно-исследовательская кафедра   Учет, анализ и аудит</vt:lpstr>
      <vt:lpstr> Бухгалтерский учет – информационная система</vt:lpstr>
      <vt:lpstr>Хозяйственный учет </vt:lpstr>
      <vt:lpstr>Бухгалтерский учет</vt:lpstr>
      <vt:lpstr>Презентация PowerPoint</vt:lpstr>
      <vt:lpstr>Концептуальные требования  к предоставляемой информации</vt:lpstr>
      <vt:lpstr>Анализ финансовой отчетности</vt:lpstr>
      <vt:lpstr>Анализ финансовой отчетности </vt:lpstr>
      <vt:lpstr>Классификация аудита</vt:lpstr>
      <vt:lpstr>Презентация PowerPoint</vt:lpstr>
      <vt:lpstr>Презентация PowerPoint</vt:lpstr>
      <vt:lpstr>Цель НИК «Учет, анализ и аудит»</vt:lpstr>
      <vt:lpstr>План работы НИК «Учет, анализ и аудит»</vt:lpstr>
      <vt:lpstr>План работы НИК «Учет, анализ и аудит»</vt:lpstr>
      <vt:lpstr>Тематика магистерских диссертаций по блоку «Учет, анализ и аудит предприятий»</vt:lpstr>
      <vt:lpstr>Тематика магистерских диссертаций по блоку «Учет, анализ и аудит предприятий»</vt:lpstr>
      <vt:lpstr>Тематика магистерских диссертаций по блоку «Учет, анализ и аудит предприятий»</vt:lpstr>
      <vt:lpstr>Тематика магистерских диссертаций по блоку «Учет, анализ и аудит в коммерческих банках»</vt:lpstr>
      <vt:lpstr>Тематика магистерских диссертаций по блоку «Учет, анализ и аудит в государственных и муниципальных учреждениях»</vt:lpstr>
      <vt:lpstr>Презентация PowerPoint</vt:lpstr>
      <vt:lpstr>Тематика магистерских диссертаций по блоку « Учет, анализ и аудит в условиях «зеленой» экономики и ЕАЭС» 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Бухгалтерский учет – информационная система</dc:title>
  <dc:creator>Пользователь Windows</dc:creator>
  <cp:lastModifiedBy>Сотрудник</cp:lastModifiedBy>
  <cp:revision>285</cp:revision>
  <dcterms:created xsi:type="dcterms:W3CDTF">2018-06-24T16:21:54Z</dcterms:created>
  <dcterms:modified xsi:type="dcterms:W3CDTF">2020-03-09T09:49:16Z</dcterms:modified>
</cp:coreProperties>
</file>