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63" r:id="rId3"/>
    <p:sldId id="257" r:id="rId4"/>
    <p:sldId id="258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46"/>
  </p:normalViewPr>
  <p:slideViewPr>
    <p:cSldViewPr snapToGrid="0" snapToObjects="1">
      <p:cViewPr varScale="1">
        <p:scale>
          <a:sx n="111" d="100"/>
          <a:sy n="111" d="100"/>
        </p:scale>
        <p:origin x="-516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9982F96-84E1-BB4F-9405-82208CC545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562F3D02-3562-F846-8AD0-19585341F3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A5D0FB0-AFA8-D147-8581-BBE87A04E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B8DAE-74E8-1A45-8310-25323CE5C110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DA4C351-96BA-F84D-B7E8-024251356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DA5947E-7DB0-A742-8E5C-B71CED0C3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C5BBC-306A-4145-884E-A122AABFC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239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DBA5C3D-2782-5D41-B8C3-033E76FC8B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3FF6D32E-B0FA-EF44-A326-A44EBF657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3D56845-13B4-AA4E-91A8-608B41623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B8DAE-74E8-1A45-8310-25323CE5C110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AF03ED2-B98F-6145-AAAD-5A6F136A2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1A2F037-FA8E-1A4A-A5AD-9FF1D3CBE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C5BBC-306A-4145-884E-A122AABFC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66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248404A9-22B5-794A-BD1E-070DD65EB1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3F92169-16CC-DF46-B193-37E5EDD495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53A3CB2-F285-3646-9D71-D752BCC5B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B8DAE-74E8-1A45-8310-25323CE5C110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2A8F5CD-C332-6441-BD86-FC36452E4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1CEDC68-CD46-AC4F-A52E-3E8D3597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C5BBC-306A-4145-884E-A122AABFC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70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Полилиния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" name="Полилиния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Verdana" pitchFamily="34" charset="0"/>
              </a:endParaRPr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914400" y="1752608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Verdana" pitchFamily="34" charset="0"/>
              </a:defRPr>
            </a:lvl1pPr>
            <a:extLst/>
          </a:lstStyle>
          <a:p>
            <a:pPr>
              <a:defRPr/>
            </a:pPr>
            <a:fld id="{972C4351-4C3B-42D8-850A-9A1A897543BE}" type="datetimeFigureOut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2DA2BF">
                    <a:tint val="20000"/>
                  </a:srgbClr>
                </a:solidFill>
                <a:latin typeface="Verdana" pitchFamily="34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Verdana" pitchFamily="34" charset="0"/>
              </a:defRPr>
            </a:lvl1pPr>
            <a:extLst/>
          </a:lstStyle>
          <a:p>
            <a:pPr>
              <a:defRPr/>
            </a:pPr>
            <a:fld id="{4A953578-2E46-4510-BFD7-BA551691BB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2299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8573BC82-B323-44B7-9514-1F2ACEA40B2A}" type="datetimeFigureOut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752AF98E-F323-4608-B58E-6F20CCE71A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58424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3"/>
          <p:cNvSpPr/>
          <p:nvPr/>
        </p:nvSpPr>
        <p:spPr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Нашивка 4"/>
          <p:cNvSpPr/>
          <p:nvPr/>
        </p:nvSpPr>
        <p:spPr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23D485D5-6CF7-4981-8D42-A5D8ECEE886F}" type="datetimeFigureOut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EBD9C041-50A4-4F2E-A1D3-CC23DEAC99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83408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48133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481335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2DC2E998-5AFB-4744-8456-A6A926D3D8AD}" type="datetimeFigureOut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4E389F79-E327-494E-BC63-C0A441F3DC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1728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73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9600" y="1444301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2" y="1444301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404CCE09-5BF1-4D8F-8095-FD502B83A700}" type="datetimeFigureOut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9208524E-AF41-43A9-A60B-397829D8BF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7141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00A1E445-5458-49E0-897C-62ABCF885F0A}" type="datetimeFigureOut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6DA78269-E93F-41E9-A79D-E855C64397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27946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1EACBB63-8AF3-48AB-BF83-BF7A3CEEFA78}" type="datetimeFigureOut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E1AEE784-074C-45BC-9EF2-9736EAABFE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91229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66DE6FA8-FAED-4033-8D72-C572C1E13E05}" type="datetimeFigureOut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79674D28-0EB4-4645-8DA9-A5D9755C7E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7038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7F65D1B-3892-2042-A578-BAA57ED55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6EC67F3-7FFD-EE42-926D-6810C7260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97EA34B-D948-0B49-9EC1-C5AC0D887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B8DAE-74E8-1A45-8310-25323CE5C110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375FD60-076E-DA4E-BFE3-3E76A2B8B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9F99CC0-B362-ED44-8DCE-DD96D7FF6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C5BBC-306A-4145-884E-A122AABFC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6467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олилиния 15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  <a:latin typeface="Verdana" pitchFamily="34" charset="0"/>
            </a:endParaRPr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12316" y="5787745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8"/>
          <p:cNvSpPr/>
          <p:nvPr/>
        </p:nvSpPr>
        <p:spPr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Нашивка 9"/>
          <p:cNvSpPr/>
          <p:nvPr/>
        </p:nvSpPr>
        <p:spPr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1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Verdana" pitchFamily="34" charset="0"/>
              </a:defRPr>
            </a:lvl1pPr>
            <a:extLst/>
          </a:lstStyle>
          <a:p>
            <a:pPr>
              <a:defRPr/>
            </a:pPr>
            <a:fld id="{BDF9E817-3E9E-44E8-815C-4474CD9C524E}" type="datetimeFigureOut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Verdana" pitchFamily="34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Verdana" pitchFamily="34" charset="0"/>
              </a:defRPr>
            </a:lvl1pPr>
            <a:extLst/>
          </a:lstStyle>
          <a:p>
            <a:pPr>
              <a:defRPr/>
            </a:pPr>
            <a:fld id="{0071B77B-A2D5-426E-9728-2B99704DA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9243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1481333"/>
            <a:ext cx="10972800" cy="438607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C1F7E10E-FC01-44F3-88A7-989E7E2ACE04}" type="datetimeFigureOut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E2F2321F-776A-4B77-9339-D0DC4235BF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0787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25351" y="274647"/>
            <a:ext cx="2369960" cy="559276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0B08A4A5-54F0-4B72-AE20-887FA0BC84EF}" type="datetimeFigureOut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2875674B-4D16-4B2F-9659-19423C6580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1317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1A2A57B-14D2-8E4A-9EFD-25180FAF2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8E1E7E8-A8E8-1F44-ABC5-527F8719C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7F79542-821F-BE43-BA94-EE58D22A9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B8DAE-74E8-1A45-8310-25323CE5C110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7C6F14E-7481-7242-A822-AD326BE8A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41C76DC-6D41-E54A-9C42-1D240B86C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C5BBC-306A-4145-884E-A122AABFC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257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5AE3C7D-0E7E-A24B-AC72-E65B77433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40B484F-470D-744F-A38A-025CD2A934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21DA6AC-5C7B-644D-8A31-4C97550EF6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01EFE30-D439-FA47-A444-68F2CCE35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B8DAE-74E8-1A45-8310-25323CE5C110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74EE7CF-CBE5-694A-B817-A3DA0D4A8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2962A0D-02B9-AD47-88C6-1C7D287A6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C5BBC-306A-4145-884E-A122AABFC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66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F4527F3-7E23-6040-BF22-BC447C87B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4E09390-A962-B74C-AED5-8375FA142E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C3CB003-0A68-5942-B410-D4F3938DBD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29BF5090-57F6-0947-9DA1-A9DE93B9C0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999AC200-2D1B-7E42-A76D-7EE12A2A0A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9BF0E612-9D02-D141-B6BD-9B0062C5E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B8DAE-74E8-1A45-8310-25323CE5C110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56AF2E87-2243-1D48-BA83-874D78403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88AD2C22-7C7D-534B-9F15-67F5024FC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C5BBC-306A-4145-884E-A122AABFC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224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E59D65A-7017-644E-BD41-269A0243E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540BD3C1-B3B8-7A47-97C6-9ACF8055E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B8DAE-74E8-1A45-8310-25323CE5C110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62ECE1B0-0CC2-7746-ADD7-8F8A29B7E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6F9D08B-13B4-3C42-81A3-B4571B64E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C5BBC-306A-4145-884E-A122AABFC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391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06DF3136-647D-F047-ADAB-51D000E6F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B8DAE-74E8-1A45-8310-25323CE5C110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DAF8CFDC-3932-AA42-ACA4-AFD85156A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25C20E1-A4E9-864B-AA0F-F4DD51C3F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C5BBC-306A-4145-884E-A122AABFC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405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4105EBA-FB8D-8C45-9BEA-C5977B793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3E63FA1-8FEC-944F-82C6-4418AFECA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9621DB7-5C2D-6F44-9042-25523027F7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F5BB3BB-E6B5-1F46-987D-D29A996A0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B8DAE-74E8-1A45-8310-25323CE5C110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0169EDE-C0B8-7246-9605-6C98AB934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3AC8A8D-9E27-F544-9B17-3ADAA25CB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C5BBC-306A-4145-884E-A122AABFC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394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56BA9C7-6AD1-0E4B-84FB-498D551E5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80005AF8-FB53-7045-8EBA-A9CB4138C4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7D801E0E-C5AF-AF42-AF0B-0B0060FF05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85C5F53-09EC-AD45-BBAF-602579656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B8DAE-74E8-1A45-8310-25323CE5C110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F7AFE65-CBA4-D041-8884-168C94643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7135687-8284-8D4F-AF98-35EB5AB60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8C5BBC-306A-4145-884E-A122AABFC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996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E8E28574-0A04-FD41-9E98-F01331850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0280CA4-B483-1B4F-9B34-E61704C6E5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5AAD277-932E-C04F-AA58-AAD61B610A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8B8DAE-74E8-1A45-8310-25323CE5C110}" type="datetimeFigureOut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987B6E6-E262-304A-A738-C60D089153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AE6CA9F-B7BA-4949-9A94-43A295DC40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C5BBC-306A-4145-884E-A122AABFCA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921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666751" y="5945188"/>
            <a:ext cx="6587067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051" name="Полилиния 11"/>
          <p:cNvSpPr>
            <a:spLocks/>
          </p:cNvSpPr>
          <p:nvPr/>
        </p:nvSpPr>
        <p:spPr bwMode="auto">
          <a:xfrm>
            <a:off x="647700" y="5938838"/>
            <a:ext cx="4921251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12316" y="5787745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057" name="Текст 29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221C3C14-2CAF-4AFE-BD92-6D5CB191EF8B}" type="datetimeFigureOut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16909C47-388F-46F1-9430-106CFEAA9E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8061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609600" y="274659"/>
            <a:ext cx="10972800" cy="591319"/>
          </a:xfrm>
        </p:spPr>
        <p:txBody>
          <a:bodyPr numCol="2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900" dirty="0" smtClean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  <a:t>КЫРГЫЗ РЕСПУБЛИКАСЫНЫН ПРЕЗИДЕНТИНЕ </a:t>
            </a:r>
            <a:br>
              <a:rPr lang="ru-RU" sz="900" dirty="0" smtClean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900" dirty="0" smtClean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  <a:t>КАРАШТУУ БАШКАРУУ АКАДЕМИЯСЫ</a:t>
            </a:r>
            <a: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  <a:t>АКАДЕМИЯ ГОСУДАРСТВЕННОГО УПРАВЛЕНИЯ </a:t>
            </a:r>
            <a:b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  <a:t>ПРИ ПРЕЗИДЕНТЕ КЫРГЫЗСКОЙ РЕСПУБЛИКИ</a:t>
            </a:r>
            <a:b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sz="900" dirty="0">
              <a:solidFill>
                <a:srgbClr val="00589A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69100" y="6615116"/>
            <a:ext cx="5376333" cy="230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9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СИЛЬНЫЕ КАДРЫ, СИЛЬНАЯ СТРАНА</a:t>
            </a:r>
            <a:endParaRPr lang="ru-RU" sz="900" b="1" cap="all" dirty="0">
              <a:solidFill>
                <a:srgbClr val="0070C0"/>
              </a:solidFill>
            </a:endParaRPr>
          </a:p>
        </p:txBody>
      </p:sp>
      <p:pic>
        <p:nvPicPr>
          <p:cNvPr id="15364" name="Picture 3" descr="C:\Users\Kana\Desktop\вамвам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91200"/>
            <a:ext cx="7112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1351" y="180975"/>
            <a:ext cx="596900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66" name="Объект 3"/>
          <p:cNvSpPr>
            <a:spLocks noGrp="1"/>
          </p:cNvSpPr>
          <p:nvPr>
            <p:ph idx="1"/>
          </p:nvPr>
        </p:nvSpPr>
        <p:spPr>
          <a:xfrm>
            <a:off x="609600" y="1172308"/>
            <a:ext cx="10972800" cy="4834792"/>
          </a:xfrm>
        </p:spPr>
        <p:txBody>
          <a:bodyPr/>
          <a:lstStyle/>
          <a:p>
            <a:pPr marL="109538" indent="0">
              <a:buFont typeface="Wingdings 3" pitchFamily="18" charset="2"/>
              <a:buNone/>
            </a:pPr>
            <a:endParaRPr lang="ru-RU" altLang="ru-RU" dirty="0" smtClean="0"/>
          </a:p>
          <a:p>
            <a:pPr marL="109538" indent="0" algn="ctr">
              <a:buFont typeface="Wingdings 3" pitchFamily="18" charset="2"/>
              <a:buNone/>
            </a:pPr>
            <a:r>
              <a:rPr lang="ru-RU" altLang="ru-RU" sz="5400" dirty="0" smtClean="0">
                <a:solidFill>
                  <a:srgbClr val="0070C0"/>
                </a:solidFill>
              </a:rPr>
              <a:t>НИК </a:t>
            </a:r>
          </a:p>
          <a:p>
            <a:pPr marL="109538" indent="0" algn="ctr">
              <a:buNone/>
            </a:pPr>
            <a:r>
              <a:rPr lang="ru-RU" altLang="ru-RU" sz="5400" dirty="0">
                <a:solidFill>
                  <a:srgbClr val="0070C0"/>
                </a:solidFill>
              </a:rPr>
              <a:t>«Государственно-частное партнерство»</a:t>
            </a:r>
            <a:endParaRPr lang="ru-RU" altLang="ru-RU" sz="5400" dirty="0" smtClean="0">
              <a:solidFill>
                <a:srgbClr val="0070C0"/>
              </a:solidFill>
            </a:endParaRPr>
          </a:p>
          <a:p>
            <a:pPr marL="109538" indent="0">
              <a:buFont typeface="Wingdings 3" pitchFamily="18" charset="2"/>
              <a:buNone/>
            </a:pPr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125130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A6F3894-1EA2-E645-BCB1-E445D4AE8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/>
            </a:r>
            <a:br>
              <a:rPr lang="ru-RU" b="1" dirty="0"/>
            </a:br>
            <a:r>
              <a:rPr lang="ru-RU" sz="5300" b="1" dirty="0"/>
              <a:t>Цели деятельности НИК ГЧП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F40C9A-E160-0349-8CEA-3F26B27DA4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ru-RU" u="sng" dirty="0"/>
              <a:t>Подготовка исследований / аналитических документов / проектов</a:t>
            </a:r>
            <a:r>
              <a:rPr lang="ru-RU" dirty="0"/>
              <a:t>, содержащих варианты решений проблем органов государственного и муниципального управления в сфере ГЧП в КР; продвижение рекомендуемых вариантов решений;  </a:t>
            </a:r>
            <a:endParaRPr lang="en-US" dirty="0"/>
          </a:p>
          <a:p>
            <a:pPr lvl="0" algn="just"/>
            <a:r>
              <a:rPr lang="ru-RU" u="sng" dirty="0"/>
              <a:t>Подготовка специалистов в сфере ГЧП</a:t>
            </a:r>
            <a:r>
              <a:rPr lang="ru-RU" dirty="0"/>
              <a:t> через развитие исследовательских и аналитических компетенций, критического мышления, навыков работы с информацией, составления аналитических документов, разработки практических рекомендаций и их продвижения в сфере государственного и муниципального управления по вопросам развития ГЧП в КР.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023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39C8409-7947-5644-9DFE-99FADA60A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Продукты деятельности НИК ГЧП 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BD790C5-5CB3-814C-B86B-7AF0F3B3E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/>
            <a:r>
              <a:rPr lang="ru-RU" u="sng" dirty="0"/>
              <a:t>Исследования / аналитические документы</a:t>
            </a:r>
            <a:r>
              <a:rPr lang="ru-RU" dirty="0"/>
              <a:t>, содержащие анализ и практические рекомендации для государственных и муниципальных органов в сфере ГЧП, подготовленные по принятой НИК ГЧП методологии;  </a:t>
            </a:r>
            <a:endParaRPr lang="en-US" dirty="0"/>
          </a:p>
          <a:p>
            <a:endParaRPr lang="en-US" dirty="0"/>
          </a:p>
          <a:p>
            <a:pPr lvl="0" algn="just"/>
            <a:r>
              <a:rPr lang="ru-RU" u="sng" dirty="0"/>
              <a:t>Проекты</a:t>
            </a:r>
            <a:r>
              <a:rPr lang="ru-RU" dirty="0"/>
              <a:t>, включающие: (а) разработку аналитических документов в определенной отрасли экономики, (б) определение потенциального(-ых) проекта (-</a:t>
            </a:r>
            <a:r>
              <a:rPr lang="ru-RU" dirty="0" err="1"/>
              <a:t>ов</a:t>
            </a:r>
            <a:r>
              <a:rPr lang="ru-RU" dirty="0"/>
              <a:t>) ГЧП в выбранной отрасли; (в) подготовку потенциального(-ых) проекта (-</a:t>
            </a:r>
            <a:r>
              <a:rPr lang="ru-RU" dirty="0" err="1"/>
              <a:t>ов</a:t>
            </a:r>
            <a:r>
              <a:rPr lang="ru-RU" dirty="0"/>
              <a:t>) ГЧП в выбранной отрасли; (г) продвижение аналитического документа и потенциального)</a:t>
            </a:r>
            <a:r>
              <a:rPr lang="ru-RU" dirty="0" err="1"/>
              <a:t>ых</a:t>
            </a:r>
            <a:r>
              <a:rPr lang="ru-RU" dirty="0"/>
              <a:t>) проекта(-</a:t>
            </a:r>
            <a:r>
              <a:rPr lang="ru-RU" dirty="0" err="1"/>
              <a:t>ов</a:t>
            </a:r>
            <a:r>
              <a:rPr lang="ru-RU" dirty="0"/>
              <a:t>) ГЧП среди отраслевых специалистов, представителей государства, бизнеса и гражданского сектора. </a:t>
            </a:r>
            <a:r>
              <a:rPr lang="ru-RU" b="1" dirty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131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="" xmlns:a16="http://schemas.microsoft.com/office/drawing/2014/main" id="{D4771268-CB57-404A-9271-370EB28F609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B29CBE86-B2D2-644D-9E70-D9E6B9C7D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3187826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36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Исследования </a:t>
            </a:r>
            <a:endParaRPr lang="en-US" sz="36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5FE7EE4F-4EA5-0045-B638-C308662D15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1307844"/>
              </p:ext>
            </p:extLst>
          </p:nvPr>
        </p:nvGraphicFramePr>
        <p:xfrm>
          <a:off x="5071127" y="974529"/>
          <a:ext cx="6193077" cy="4906614"/>
        </p:xfrm>
        <a:graphic>
          <a:graphicData uri="http://schemas.openxmlformats.org/drawingml/2006/table">
            <a:tbl>
              <a:tblPr firstRow="1" firstCol="1" bandRow="1"/>
              <a:tblGrid>
                <a:gridCol w="6193077">
                  <a:extLst>
                    <a:ext uri="{9D8B030D-6E8A-4147-A177-3AD203B41FA5}">
                      <a16:colId xmlns="" xmlns:a16="http://schemas.microsoft.com/office/drawing/2014/main" val="3101580424"/>
                    </a:ext>
                  </a:extLst>
                </a:gridCol>
              </a:tblGrid>
              <a:tr h="1132618"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3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Концепция инфраструктурного развития КР</a:t>
                      </a:r>
                      <a:endParaRPr lang="ru-RU" sz="5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8595" marR="188595" marT="261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78081195"/>
                  </a:ext>
                </a:extLst>
              </a:tr>
              <a:tr h="1635538"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3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Система государственного управления в сфере ГЧП в КР </a:t>
                      </a:r>
                      <a:endParaRPr lang="ru-RU" sz="50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3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5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8595" marR="188595" marT="261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84904896"/>
                  </a:ext>
                </a:extLst>
              </a:tr>
              <a:tr h="2138458"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3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Частная инициатива как инструмент инициирования проектов ГЧП </a:t>
                      </a:r>
                      <a:endParaRPr lang="ru-RU" sz="5000" b="0" i="0" u="none" strike="noStrike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3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ru-RU" sz="5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88595" marR="188595" marT="2619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9487608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DF5B1427-5E4D-9D44-8873-CF725776EFC5}"/>
              </a:ext>
            </a:extLst>
          </p:cNvPr>
          <p:cNvSpPr txBox="1"/>
          <p:nvPr/>
        </p:nvSpPr>
        <p:spPr>
          <a:xfrm>
            <a:off x="2664823" y="229906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373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own Arrow 7">
            <a:extLst>
              <a:ext uri="{FF2B5EF4-FFF2-40B4-BE49-F238E27FC236}">
                <a16:creationId xmlns="" xmlns:a16="http://schemas.microsoft.com/office/drawing/2014/main" id="{D4771268-CB57-404A-9271-370EB28F609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1C6ADB4-AE54-2042-9AC8-0E7EEB809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ru-RU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Проекты </a:t>
            </a:r>
            <a:endParaRPr lang="en-US" sz="3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D0626E85-B19F-7849-A573-6DFE4CED3A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3266933"/>
              </p:ext>
            </p:extLst>
          </p:nvPr>
        </p:nvGraphicFramePr>
        <p:xfrm>
          <a:off x="4657725" y="643466"/>
          <a:ext cx="6864041" cy="6975718"/>
        </p:xfrm>
        <a:graphic>
          <a:graphicData uri="http://schemas.openxmlformats.org/drawingml/2006/table">
            <a:tbl>
              <a:tblPr firstRow="1" firstCol="1" bandRow="1"/>
              <a:tblGrid>
                <a:gridCol w="6864041">
                  <a:extLst>
                    <a:ext uri="{9D8B030D-6E8A-4147-A177-3AD203B41FA5}">
                      <a16:colId xmlns="" xmlns:a16="http://schemas.microsoft.com/office/drawing/2014/main" val="3545528513"/>
                    </a:ext>
                  </a:extLst>
                </a:gridCol>
              </a:tblGrid>
              <a:tr h="5828772">
                <a:tc>
                  <a:txBody>
                    <a:bodyPr/>
                    <a:lstStyle/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Проекты ГЧП в КР в сфере:</a:t>
                      </a:r>
                    </a:p>
                    <a:p>
                      <a:pPr marL="0" marR="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400" b="0" i="0" u="none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marR="0" indent="-28575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Туризма</a:t>
                      </a:r>
                    </a:p>
                    <a:p>
                      <a:pPr marL="285750" marR="0" indent="-28575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Энергетики </a:t>
                      </a:r>
                    </a:p>
                    <a:p>
                      <a:pPr marL="285750" marR="0" indent="-28575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Здравоохранения</a:t>
                      </a:r>
                    </a:p>
                    <a:p>
                      <a:pPr marL="285750" marR="0" indent="-28575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Образования</a:t>
                      </a:r>
                    </a:p>
                    <a:p>
                      <a:pPr marL="285750" marR="0" indent="-28575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Сельского хозяйства </a:t>
                      </a:r>
                    </a:p>
                    <a:p>
                      <a:pPr marL="285750" marR="0" indent="-28575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Ирригации </a:t>
                      </a:r>
                    </a:p>
                    <a:p>
                      <a:pPr marL="285750" marR="0" indent="-28575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ИТ технологий</a:t>
                      </a:r>
                    </a:p>
                    <a:p>
                      <a:pPr marL="285750" marR="0" indent="-28575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Культуры</a:t>
                      </a:r>
                    </a:p>
                    <a:p>
                      <a:pPr marL="285750" marR="0" indent="-28575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Спорта </a:t>
                      </a:r>
                    </a:p>
                    <a:p>
                      <a:pPr marL="285750" marR="0" indent="-28575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Государственного имущества </a:t>
                      </a:r>
                    </a:p>
                    <a:p>
                      <a:pPr marL="285750" marR="0" indent="-28575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Государственных услуг </a:t>
                      </a:r>
                    </a:p>
                    <a:p>
                      <a:pPr marL="285750" marR="0" indent="-28575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Муниципального имущества</a:t>
                      </a:r>
                    </a:p>
                    <a:p>
                      <a:pPr marL="285750" marR="0" indent="-28575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Муниципальных услуг  </a:t>
                      </a:r>
                    </a:p>
                    <a:p>
                      <a:pPr marL="285750" marR="0" indent="-28575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Другие секторы и сферы деятельности </a:t>
                      </a:r>
                    </a:p>
                    <a:p>
                      <a:pPr marL="285750" marR="0" indent="-28575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4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Продвижение вопросов ГЧП в обществе </a:t>
                      </a:r>
                    </a:p>
                    <a:p>
                      <a:pPr marL="285750" marR="0" indent="-28575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ru-RU" sz="2400" b="0" i="0" u="none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marR="0" indent="-285750"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ru-RU" sz="2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9471" marR="79471" marT="1103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25327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12133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D24F153-2E2C-B54F-BA0F-34AAF2EBC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4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Создание экспертного сообщества в сфере ГЧП </a:t>
            </a:r>
            <a:endParaRPr lang="en-US" sz="44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="" xmlns:a16="http://schemas.microsoft.com/office/drawing/2014/main" id="{17344994-0FD4-A940-8DB8-B0C952F96C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4760549"/>
              </p:ext>
            </p:extLst>
          </p:nvPr>
        </p:nvGraphicFramePr>
        <p:xfrm>
          <a:off x="983673" y="1825626"/>
          <a:ext cx="10325731" cy="4351338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513413">
                  <a:extLst>
                    <a:ext uri="{9D8B030D-6E8A-4147-A177-3AD203B41FA5}">
                      <a16:colId xmlns="" xmlns:a16="http://schemas.microsoft.com/office/drawing/2014/main" val="2731187441"/>
                    </a:ext>
                  </a:extLst>
                </a:gridCol>
                <a:gridCol w="4812318">
                  <a:extLst>
                    <a:ext uri="{9D8B030D-6E8A-4147-A177-3AD203B41FA5}">
                      <a16:colId xmlns="" xmlns:a16="http://schemas.microsoft.com/office/drawing/2014/main" val="1991760087"/>
                    </a:ext>
                  </a:extLst>
                </a:gridCol>
              </a:tblGrid>
              <a:tr h="240712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000" b="0" dirty="0">
                          <a:effectLst/>
                        </a:rPr>
                        <a:t>Проведение (один раз в месяц) презентаций и обсуждений по вопросам ГЧП (формат - заседания клуба экспертов) </a:t>
                      </a:r>
                      <a:endParaRPr lang="en-US" sz="3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1" marR="17359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000" b="0" dirty="0">
                          <a:effectLst/>
                        </a:rPr>
                        <a:t>Формирование группы специалистов, заинтересованных в работе по проектам ГЧП   </a:t>
                      </a:r>
                      <a:endParaRPr lang="en-US" sz="3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1" marR="173591" marT="0" marB="0"/>
                </a:tc>
                <a:extLst>
                  <a:ext uri="{0D108BD9-81ED-4DB2-BD59-A6C34878D82A}">
                    <a16:rowId xmlns="" xmlns:a16="http://schemas.microsoft.com/office/drawing/2014/main" val="166747217"/>
                  </a:ext>
                </a:extLst>
              </a:tr>
              <a:tr h="19442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000" b="0" dirty="0">
                          <a:effectLst/>
                        </a:rPr>
                        <a:t>Запуск страницы в </a:t>
                      </a:r>
                      <a:r>
                        <a:rPr lang="ru-RU" sz="3000" b="0" dirty="0" err="1">
                          <a:effectLst/>
                        </a:rPr>
                        <a:t>соц</a:t>
                      </a:r>
                      <a:r>
                        <a:rPr lang="ru-RU" sz="3000" b="0" dirty="0">
                          <a:effectLst/>
                        </a:rPr>
                        <a:t> сетях по вопросам ГЧП, где эксперты могут публиковать свои работы </a:t>
                      </a:r>
                      <a:endParaRPr lang="en-US" sz="3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1" marR="173591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3000" dirty="0">
                          <a:effectLst/>
                        </a:rPr>
                        <a:t>Формирование общественного мнения по вопросам ГЧП </a:t>
                      </a:r>
                      <a:endParaRPr lang="en-US" sz="3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3591" marR="173591" marT="0" marB="0"/>
                </a:tc>
                <a:extLst>
                  <a:ext uri="{0D108BD9-81ED-4DB2-BD59-A6C34878D82A}">
                    <a16:rowId xmlns="" xmlns:a16="http://schemas.microsoft.com/office/drawing/2014/main" val="2151727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6857536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303</Words>
  <Application>Microsoft Office PowerPoint</Application>
  <PresentationFormat>Произвольный</PresentationFormat>
  <Paragraphs>44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Office Theme</vt:lpstr>
      <vt:lpstr>Открытая</vt:lpstr>
      <vt:lpstr>КЫРГЫЗ РЕСПУБЛИКАСЫНЫН ПРЕЗИДЕНТИНЕ  КАРАШТУУ БАШКАРУУ АКАДЕМИЯСЫ   АКАДЕМИЯ ГОСУДАРСТВЕННОГО УПРАВЛЕНИЯ  ПРИ ПРЕЗИДЕНТЕ КЫРГЫЗСКОЙ РЕСПУБЛИКИ </vt:lpstr>
      <vt:lpstr> Цели деятельности НИК ГЧП </vt:lpstr>
      <vt:lpstr>Продукты деятельности НИК ГЧП </vt:lpstr>
      <vt:lpstr>Исследования </vt:lpstr>
      <vt:lpstr>Проекты </vt:lpstr>
      <vt:lpstr>Создание экспертного сообщества в сфере ГЧП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Государственно-частное партнерство</dc:title>
  <dc:creator>Gulnara Kalikova</dc:creator>
  <cp:lastModifiedBy>Сотрудник</cp:lastModifiedBy>
  <cp:revision>12</cp:revision>
  <dcterms:created xsi:type="dcterms:W3CDTF">2020-02-28T17:30:27Z</dcterms:created>
  <dcterms:modified xsi:type="dcterms:W3CDTF">2020-03-09T09:48:26Z</dcterms:modified>
</cp:coreProperties>
</file>