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charts/chart4.xml" ContentType="application/vnd.openxmlformats-officedocument.drawingml.chart+xml"/>
  <Override PartName="/ppt/theme/themeOverride8.xml" ContentType="application/vnd.openxmlformats-officedocument.themeOverride+xml"/>
  <Override PartName="/ppt/charts/chart5.xml" ContentType="application/vnd.openxmlformats-officedocument.drawingml.chart+xml"/>
  <Override PartName="/ppt/theme/themeOverride9.xml" ContentType="application/vnd.openxmlformats-officedocument.themeOverride+xml"/>
  <Override PartName="/ppt/charts/chart6.xml" ContentType="application/vnd.openxmlformats-officedocument.drawingml.chart+xml"/>
  <Override PartName="/ppt/theme/themeOverride10.xml" ContentType="application/vnd.openxmlformats-officedocument.themeOverride+xml"/>
  <Override PartName="/ppt/charts/chart7.xml" ContentType="application/vnd.openxmlformats-officedocument.drawingml.chart+xml"/>
  <Override PartName="/ppt/theme/themeOverride11.xml" ContentType="application/vnd.openxmlformats-officedocument.themeOverride+xml"/>
  <Override PartName="/ppt/charts/chart8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7"/>
  </p:notesMasterIdLst>
  <p:sldIdLst>
    <p:sldId id="395" r:id="rId4"/>
    <p:sldId id="257" r:id="rId5"/>
    <p:sldId id="258" r:id="rId6"/>
    <p:sldId id="268" r:id="rId7"/>
    <p:sldId id="277" r:id="rId8"/>
    <p:sldId id="289" r:id="rId9"/>
    <p:sldId id="278" r:id="rId10"/>
    <p:sldId id="337" r:id="rId11"/>
    <p:sldId id="357" r:id="rId12"/>
    <p:sldId id="358" r:id="rId13"/>
    <p:sldId id="339" r:id="rId14"/>
    <p:sldId id="359" r:id="rId15"/>
    <p:sldId id="340" r:id="rId16"/>
    <p:sldId id="341" r:id="rId17"/>
    <p:sldId id="344" r:id="rId18"/>
    <p:sldId id="345" r:id="rId19"/>
    <p:sldId id="346" r:id="rId20"/>
    <p:sldId id="347" r:id="rId21"/>
    <p:sldId id="342" r:id="rId22"/>
    <p:sldId id="343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60" r:id="rId32"/>
    <p:sldId id="356" r:id="rId33"/>
    <p:sldId id="366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>
        <p:scale>
          <a:sx n="122" d="100"/>
          <a:sy n="12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0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19A-4A72-AF5C-56A2ED57A67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19A-4A72-AF5C-56A2ED57A67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19A-4A72-AF5C-56A2ED57A67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19A-4A72-AF5C-56A2ED57A67D}"/>
              </c:ext>
            </c:extLst>
          </c:dPt>
          <c:cat>
            <c:strRef>
              <c:f>Лист1!$A$2:$A$5</c:f>
              <c:strCache>
                <c:ptCount val="2"/>
                <c:pt idx="0">
                  <c:v>33,8% в городах</c:v>
                </c:pt>
                <c:pt idx="1">
                  <c:v>66,2% в сельской местности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0.12</c:v>
                </c:pt>
                <c:pt idx="1">
                  <c:v>0.79200000000000004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9A-4A72-AF5C-56A2ED57A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125888"/>
        <c:axId val="163139968"/>
      </c:barChart>
      <c:catAx>
        <c:axId val="16312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3139968"/>
        <c:crosses val="autoZero"/>
        <c:auto val="1"/>
        <c:lblAlgn val="ctr"/>
        <c:lblOffset val="100"/>
        <c:noMultiLvlLbl val="0"/>
      </c:catAx>
      <c:valAx>
        <c:axId val="163139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3125888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D84-4B8B-88B5-515C11D9805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D84-4B8B-88B5-515C11D9805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D84-4B8B-88B5-515C11D9805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D84-4B8B-88B5-515C11D98057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3"/>
                <c:pt idx="0">
                  <c:v>старше 45 лет 62%</c:v>
                </c:pt>
                <c:pt idx="1">
                  <c:v>от 30 до 45 лет 36%</c:v>
                </c:pt>
                <c:pt idx="2">
                  <c:v>до 30 лет 2%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0.12</c:v>
                </c:pt>
                <c:pt idx="1">
                  <c:v>0.79200000000000004</c:v>
                </c:pt>
                <c:pt idx="2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84-4B8B-88B5-515C11D980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3414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5513736638856133"/>
          <c:y val="9.4084370415749616E-2"/>
          <c:w val="0.23419122409609866"/>
          <c:h val="0.76150578317256989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D3-4F45-813B-DC8303AB807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D3-4F45-813B-DC8303AB807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8D3-4F45-813B-DC8303AB807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D3-4F45-813B-DC8303AB807A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женщины 11 (3%)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0.02</c:v>
                </c:pt>
                <c:pt idx="1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D3-4F45-813B-DC8303AB80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341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8523678420651688"/>
          <c:y val="0.37468306292321713"/>
          <c:w val="0.20505484509657657"/>
          <c:h val="0.2248523779782386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233-4C4B-A058-3CB486B89EF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233-4C4B-A058-3CB486B89EF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233-4C4B-A058-3CB486B89EF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233-4C4B-A058-3CB486B89EF6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1">
                  <c:v>кыргызы 94%</c:v>
                </c:pt>
                <c:pt idx="2">
                  <c:v>узбеки 3%</c:v>
                </c:pt>
                <c:pt idx="3">
                  <c:v>русские, казахи и др. представители 3%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0.94</c:v>
                </c:pt>
                <c:pt idx="2" formatCode="0%">
                  <c:v>0.03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33-4C4B-A058-3CB486B89E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3414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649176595057226"/>
          <c:y val="5.7035240064469105E-2"/>
          <c:w val="0.30283676431466838"/>
          <c:h val="0.81688412177486058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2E-4A15-91B9-65578BEA0A9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A2E-4A15-91B9-65578BEA0A9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A2E-4A15-91B9-65578BEA0A9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A2E-4A15-91B9-65578BEA0A9E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3"/>
                <c:pt idx="1">
                  <c:v>кыргызы 97%</c:v>
                </c:pt>
                <c:pt idx="2">
                  <c:v>узбеки 1%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0.97</c:v>
                </c:pt>
                <c:pt idx="2" formatCode="0%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2E-4A15-91B9-65578BEA0A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3414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8706405200645391"/>
          <c:y val="0.16491803940976255"/>
          <c:w val="0.20322754658248982"/>
          <c:h val="0.4713476280413286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E2D-4070-98B2-3B6D93F2D9A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E2D-4070-98B2-3B6D93F2D9A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E2D-4070-98B2-3B6D93F2D9A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E2D-4070-98B2-3B6D93F2D9AA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3"/>
                <c:pt idx="1">
                  <c:v>айылные кенеши 453</c:v>
                </c:pt>
                <c:pt idx="2">
                  <c:v>городские кенеши 31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453</c:v>
                </c:pt>
                <c:pt idx="2" formatCode="0%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2D-4070-98B2-3B6D93F2D9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3414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3204977734380172"/>
          <c:y val="0.20019189786993363"/>
          <c:w val="0.25824182124514194"/>
          <c:h val="0.5258617729343203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743-4922-B578-EDDBA918BEE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43-4922-B578-EDDBA918BEE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43-4922-B578-EDDBA918BEE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743-4922-B578-EDDBA918BEE3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3"/>
                <c:pt idx="1">
                  <c:v>мужчины 89%</c:v>
                </c:pt>
                <c:pt idx="2">
                  <c:v>женщины 13%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0.89</c:v>
                </c:pt>
                <c:pt idx="2" formatCode="0%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43-4922-B578-EDDBA918B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3414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9677245341751024"/>
          <c:y val="0.18095161143711305"/>
          <c:w val="0.19351914517143354"/>
          <c:h val="0.545102059367141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3C4-48F7-8723-C81EF0062C6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4-48F7-8723-C81EF0062C6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3C4-48F7-8723-C81EF0062C6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4-48F7-8723-C81EF0062C6A}"/>
              </c:ext>
            </c:extLst>
          </c:dPt>
          <c:cat>
            <c:strRef>
              <c:f>Лист1!$A$2:$A$5</c:f>
              <c:strCache>
                <c:ptCount val="3"/>
                <c:pt idx="1">
                  <c:v>дотационные АО 82% </c:v>
                </c:pt>
                <c:pt idx="2">
                  <c:v>самодостаточные АО 18%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0.89</c:v>
                </c:pt>
                <c:pt idx="2" formatCode="0%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C4-48F7-8723-C81EF0062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4213504"/>
        <c:axId val="164215040"/>
      </c:barChart>
      <c:catAx>
        <c:axId val="16421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4215040"/>
        <c:crosses val="autoZero"/>
        <c:auto val="1"/>
        <c:lblAlgn val="ctr"/>
        <c:lblOffset val="100"/>
        <c:noMultiLvlLbl val="0"/>
      </c:catAx>
      <c:valAx>
        <c:axId val="1642150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64213504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B7C96-72BA-4E9A-9C58-4FB314F929A7}" type="doc">
      <dgm:prSet loTypeId="urn:microsoft.com/office/officeart/2005/8/layout/cycle3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9D06615-C569-4BC9-99F9-7F48758484F8}">
      <dgm:prSet phldrT="[Текст]" custT="1"/>
      <dgm:spPr/>
      <dgm:t>
        <a:bodyPr/>
        <a:lstStyle/>
        <a:p>
          <a:r>
            <a:rPr lang="ru-RU" sz="2000" b="1" dirty="0" smtClean="0"/>
            <a:t>1. Государственная:</a:t>
          </a:r>
          <a:r>
            <a:rPr lang="ru-RU" sz="2000" dirty="0" smtClean="0"/>
            <a:t> в рамках реализации государственных видов политик Кыргызской Республики содействовать разработке стратегических документов.</a:t>
          </a:r>
          <a:endParaRPr lang="ru-RU" sz="2000" dirty="0"/>
        </a:p>
      </dgm:t>
    </dgm:pt>
    <dgm:pt modelId="{00F7392E-474F-449A-9EE2-3087F676AD8F}" type="parTrans" cxnId="{DEC66FAA-B6CB-4053-8011-67BFAC97E96A}">
      <dgm:prSet/>
      <dgm:spPr/>
      <dgm:t>
        <a:bodyPr/>
        <a:lstStyle/>
        <a:p>
          <a:endParaRPr lang="ru-RU"/>
        </a:p>
      </dgm:t>
    </dgm:pt>
    <dgm:pt modelId="{A6A92E67-F028-4694-8454-035DFAA1D22E}" type="sibTrans" cxnId="{DEC66FAA-B6CB-4053-8011-67BFAC97E96A}">
      <dgm:prSet/>
      <dgm:spPr/>
      <dgm:t>
        <a:bodyPr/>
        <a:lstStyle/>
        <a:p>
          <a:endParaRPr lang="ru-RU"/>
        </a:p>
      </dgm:t>
    </dgm:pt>
    <dgm:pt modelId="{754F825E-8991-4CF1-9F21-76836FF99B7A}">
      <dgm:prSet phldrT="[Текст]" custT="1"/>
      <dgm:spPr/>
      <dgm:t>
        <a:bodyPr/>
        <a:lstStyle/>
        <a:p>
          <a:r>
            <a:rPr lang="ru-RU" sz="2000" b="1" dirty="0" smtClean="0"/>
            <a:t>2. Научная: </a:t>
          </a:r>
          <a:r>
            <a:rPr lang="ru-RU" sz="2000" dirty="0" smtClean="0"/>
            <a:t>проведение мониторинга и анализ видов и направлений государственных политик, связанные с Целями Устойчивого Развития (ЦУР). </a:t>
          </a:r>
          <a:endParaRPr lang="ru-RU" sz="2000" dirty="0"/>
        </a:p>
      </dgm:t>
    </dgm:pt>
    <dgm:pt modelId="{53C70802-6658-46BB-9BD1-D438EB9829AA}" type="parTrans" cxnId="{B5182D88-F6AF-403D-8930-0973969226EB}">
      <dgm:prSet/>
      <dgm:spPr/>
      <dgm:t>
        <a:bodyPr/>
        <a:lstStyle/>
        <a:p>
          <a:endParaRPr lang="ru-RU"/>
        </a:p>
      </dgm:t>
    </dgm:pt>
    <dgm:pt modelId="{050E9744-A63E-4CF1-B29A-6CC6A0B41F6B}" type="sibTrans" cxnId="{B5182D88-F6AF-403D-8930-0973969226EB}">
      <dgm:prSet/>
      <dgm:spPr/>
      <dgm:t>
        <a:bodyPr/>
        <a:lstStyle/>
        <a:p>
          <a:endParaRPr lang="ru-RU"/>
        </a:p>
      </dgm:t>
    </dgm:pt>
    <dgm:pt modelId="{93B67D4C-1982-46DB-B3A0-E2A765F956D7}">
      <dgm:prSet phldrT="[Текст]" custT="1"/>
      <dgm:spPr/>
      <dgm:t>
        <a:bodyPr/>
        <a:lstStyle/>
        <a:p>
          <a:r>
            <a:rPr lang="ru-RU" sz="1800" b="1" dirty="0" smtClean="0"/>
            <a:t>3. Проектная</a:t>
          </a:r>
          <a:r>
            <a:rPr lang="ru-RU" sz="1800" dirty="0" smtClean="0"/>
            <a:t>: решение конкретных задач, для достижения поставленных целей устойчивого развития.</a:t>
          </a:r>
          <a:endParaRPr lang="ru-RU" sz="1800" dirty="0"/>
        </a:p>
      </dgm:t>
    </dgm:pt>
    <dgm:pt modelId="{F8DC7A89-1C63-4BAA-8854-817FF55C1068}" type="parTrans" cxnId="{3F47BBB5-E018-4336-9BF1-C4A328CF03BC}">
      <dgm:prSet/>
      <dgm:spPr/>
      <dgm:t>
        <a:bodyPr/>
        <a:lstStyle/>
        <a:p>
          <a:endParaRPr lang="ru-RU"/>
        </a:p>
      </dgm:t>
    </dgm:pt>
    <dgm:pt modelId="{F1A05244-7D80-48C1-BC95-AF51DCB1708C}" type="sibTrans" cxnId="{3F47BBB5-E018-4336-9BF1-C4A328CF03BC}">
      <dgm:prSet/>
      <dgm:spPr/>
      <dgm:t>
        <a:bodyPr/>
        <a:lstStyle/>
        <a:p>
          <a:endParaRPr lang="ru-RU"/>
        </a:p>
      </dgm:t>
    </dgm:pt>
    <dgm:pt modelId="{BB7BF46E-7DDE-471B-BF5B-D815A6F29312}">
      <dgm:prSet phldrT="[Текст]" custT="1"/>
      <dgm:spPr/>
      <dgm:t>
        <a:bodyPr/>
        <a:lstStyle/>
        <a:p>
          <a:r>
            <a:rPr lang="ru-RU" sz="2000" b="1" dirty="0" smtClean="0"/>
            <a:t>4. Методическая</a:t>
          </a:r>
          <a:r>
            <a:rPr lang="ru-RU" sz="2000" dirty="0" smtClean="0"/>
            <a:t>: проведение обучающих тренингов. </a:t>
          </a:r>
          <a:endParaRPr lang="ru-RU" sz="2000" dirty="0"/>
        </a:p>
      </dgm:t>
    </dgm:pt>
    <dgm:pt modelId="{9AE2D516-7FE4-4053-A049-C4233FD0F78F}" type="parTrans" cxnId="{9F02F99D-3097-4D9C-BD94-C7294A450536}">
      <dgm:prSet/>
      <dgm:spPr/>
      <dgm:t>
        <a:bodyPr/>
        <a:lstStyle/>
        <a:p>
          <a:endParaRPr lang="ru-RU"/>
        </a:p>
      </dgm:t>
    </dgm:pt>
    <dgm:pt modelId="{DBC1D20A-9E7D-4194-ACA1-0167428E4D80}" type="sibTrans" cxnId="{9F02F99D-3097-4D9C-BD94-C7294A450536}">
      <dgm:prSet/>
      <dgm:spPr/>
      <dgm:t>
        <a:bodyPr/>
        <a:lstStyle/>
        <a:p>
          <a:endParaRPr lang="ru-RU"/>
        </a:p>
      </dgm:t>
    </dgm:pt>
    <dgm:pt modelId="{60701B0B-AC56-45DE-B44F-1B1D475D76A3}" type="pres">
      <dgm:prSet presAssocID="{AD5B7C96-72BA-4E9A-9C58-4FB314F929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BF664-7A49-4C3D-9A89-6E73B8FA1CAE}" type="pres">
      <dgm:prSet presAssocID="{AD5B7C96-72BA-4E9A-9C58-4FB314F929A7}" presName="cycle" presStyleCnt="0"/>
      <dgm:spPr/>
      <dgm:t>
        <a:bodyPr/>
        <a:lstStyle/>
        <a:p>
          <a:endParaRPr lang="ru-RU"/>
        </a:p>
      </dgm:t>
    </dgm:pt>
    <dgm:pt modelId="{66CA08D4-C610-4DE4-AC58-8E2AB7A704BF}" type="pres">
      <dgm:prSet presAssocID="{79D06615-C569-4BC9-99F9-7F48758484F8}" presName="nodeFirstNode" presStyleLbl="node1" presStyleIdx="0" presStyleCnt="4" custScaleX="14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7738E-F739-4BDF-983F-A68C0782F360}" type="pres">
      <dgm:prSet presAssocID="{A6A92E67-F028-4694-8454-035DFAA1D22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80DED43-08D0-47F5-9233-14525ECFED4C}" type="pres">
      <dgm:prSet presAssocID="{754F825E-8991-4CF1-9F21-76836FF99B7A}" presName="nodeFollowingNodes" presStyleLbl="node1" presStyleIdx="1" presStyleCnt="4" custScaleX="12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7BCCB-F7CC-4A68-8640-280867FD6C1C}" type="pres">
      <dgm:prSet presAssocID="{93B67D4C-1982-46DB-B3A0-E2A765F956D7}" presName="nodeFollowingNodes" presStyleLbl="node1" presStyleIdx="2" presStyleCnt="4" custScaleX="11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FF1E8-7530-4F44-B923-09F9C8D8EE6D}" type="pres">
      <dgm:prSet presAssocID="{BB7BF46E-7DDE-471B-BF5B-D815A6F29312}" presName="nodeFollowingNodes" presStyleLbl="node1" presStyleIdx="3" presStyleCnt="4" custScaleX="111085" custRadScaleRad="106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39220-D842-4B46-9A03-C44ED64B2F73}" type="presOf" srcId="{93B67D4C-1982-46DB-B3A0-E2A765F956D7}" destId="{60B7BCCB-F7CC-4A68-8640-280867FD6C1C}" srcOrd="0" destOrd="0" presId="urn:microsoft.com/office/officeart/2005/8/layout/cycle3"/>
    <dgm:cxn modelId="{83ED8CDB-9968-4993-A8F3-F188C505A177}" type="presOf" srcId="{BB7BF46E-7DDE-471B-BF5B-D815A6F29312}" destId="{719FF1E8-7530-4F44-B923-09F9C8D8EE6D}" srcOrd="0" destOrd="0" presId="urn:microsoft.com/office/officeart/2005/8/layout/cycle3"/>
    <dgm:cxn modelId="{6CE2396B-E19E-413A-A073-4AD00A305A6C}" type="presOf" srcId="{754F825E-8991-4CF1-9F21-76836FF99B7A}" destId="{280DED43-08D0-47F5-9233-14525ECFED4C}" srcOrd="0" destOrd="0" presId="urn:microsoft.com/office/officeart/2005/8/layout/cycle3"/>
    <dgm:cxn modelId="{B5182D88-F6AF-403D-8930-0973969226EB}" srcId="{AD5B7C96-72BA-4E9A-9C58-4FB314F929A7}" destId="{754F825E-8991-4CF1-9F21-76836FF99B7A}" srcOrd="1" destOrd="0" parTransId="{53C70802-6658-46BB-9BD1-D438EB9829AA}" sibTransId="{050E9744-A63E-4CF1-B29A-6CC6A0B41F6B}"/>
    <dgm:cxn modelId="{DEC66FAA-B6CB-4053-8011-67BFAC97E96A}" srcId="{AD5B7C96-72BA-4E9A-9C58-4FB314F929A7}" destId="{79D06615-C569-4BC9-99F9-7F48758484F8}" srcOrd="0" destOrd="0" parTransId="{00F7392E-474F-449A-9EE2-3087F676AD8F}" sibTransId="{A6A92E67-F028-4694-8454-035DFAA1D22E}"/>
    <dgm:cxn modelId="{5A7657C4-675B-4420-8BFC-0F0D9CD0C42C}" type="presOf" srcId="{79D06615-C569-4BC9-99F9-7F48758484F8}" destId="{66CA08D4-C610-4DE4-AC58-8E2AB7A704BF}" srcOrd="0" destOrd="0" presId="urn:microsoft.com/office/officeart/2005/8/layout/cycle3"/>
    <dgm:cxn modelId="{3F47BBB5-E018-4336-9BF1-C4A328CF03BC}" srcId="{AD5B7C96-72BA-4E9A-9C58-4FB314F929A7}" destId="{93B67D4C-1982-46DB-B3A0-E2A765F956D7}" srcOrd="2" destOrd="0" parTransId="{F8DC7A89-1C63-4BAA-8854-817FF55C1068}" sibTransId="{F1A05244-7D80-48C1-BC95-AF51DCB1708C}"/>
    <dgm:cxn modelId="{C1197B7D-78F0-4AC7-BE8B-5E9A1F46ADE1}" type="presOf" srcId="{A6A92E67-F028-4694-8454-035DFAA1D22E}" destId="{3FD7738E-F739-4BDF-983F-A68C0782F360}" srcOrd="0" destOrd="0" presId="urn:microsoft.com/office/officeart/2005/8/layout/cycle3"/>
    <dgm:cxn modelId="{9F02F99D-3097-4D9C-BD94-C7294A450536}" srcId="{AD5B7C96-72BA-4E9A-9C58-4FB314F929A7}" destId="{BB7BF46E-7DDE-471B-BF5B-D815A6F29312}" srcOrd="3" destOrd="0" parTransId="{9AE2D516-7FE4-4053-A049-C4233FD0F78F}" sibTransId="{DBC1D20A-9E7D-4194-ACA1-0167428E4D80}"/>
    <dgm:cxn modelId="{362DFE4D-5AB1-4940-92D7-ACE2A58C34F0}" type="presOf" srcId="{AD5B7C96-72BA-4E9A-9C58-4FB314F929A7}" destId="{60701B0B-AC56-45DE-B44F-1B1D475D76A3}" srcOrd="0" destOrd="0" presId="urn:microsoft.com/office/officeart/2005/8/layout/cycle3"/>
    <dgm:cxn modelId="{D4EF4E17-BF6F-4A06-B492-5C37E9644905}" type="presParOf" srcId="{60701B0B-AC56-45DE-B44F-1B1D475D76A3}" destId="{A4DBF664-7A49-4C3D-9A89-6E73B8FA1CAE}" srcOrd="0" destOrd="0" presId="urn:microsoft.com/office/officeart/2005/8/layout/cycle3"/>
    <dgm:cxn modelId="{43A042A4-EC64-4F98-8DAB-D6C5D68E2EA2}" type="presParOf" srcId="{A4DBF664-7A49-4C3D-9A89-6E73B8FA1CAE}" destId="{66CA08D4-C610-4DE4-AC58-8E2AB7A704BF}" srcOrd="0" destOrd="0" presId="urn:microsoft.com/office/officeart/2005/8/layout/cycle3"/>
    <dgm:cxn modelId="{8226A50E-3078-48A3-BA4F-41FC2A6C7C2B}" type="presParOf" srcId="{A4DBF664-7A49-4C3D-9A89-6E73B8FA1CAE}" destId="{3FD7738E-F739-4BDF-983F-A68C0782F360}" srcOrd="1" destOrd="0" presId="urn:microsoft.com/office/officeart/2005/8/layout/cycle3"/>
    <dgm:cxn modelId="{C4F0312D-34F0-4655-B0AE-70AA9FE9BCC7}" type="presParOf" srcId="{A4DBF664-7A49-4C3D-9A89-6E73B8FA1CAE}" destId="{280DED43-08D0-47F5-9233-14525ECFED4C}" srcOrd="2" destOrd="0" presId="urn:microsoft.com/office/officeart/2005/8/layout/cycle3"/>
    <dgm:cxn modelId="{64B9DCCF-710B-4A94-A15E-0BC470C8FA63}" type="presParOf" srcId="{A4DBF664-7A49-4C3D-9A89-6E73B8FA1CAE}" destId="{60B7BCCB-F7CC-4A68-8640-280867FD6C1C}" srcOrd="3" destOrd="0" presId="urn:microsoft.com/office/officeart/2005/8/layout/cycle3"/>
    <dgm:cxn modelId="{ED18714E-8BFE-4427-92FF-E1F4353AF72B}" type="presParOf" srcId="{A4DBF664-7A49-4C3D-9A89-6E73B8FA1CAE}" destId="{719FF1E8-7530-4F44-B923-09F9C8D8EE6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7B939-590F-4B8A-9A31-F85C961757E4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81CEA6-4B1D-4808-85E5-E634464C353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Национальный совет по устойчивому развитию</a:t>
          </a:r>
        </a:p>
        <a:p>
          <a:r>
            <a:rPr lang="ru-RU" sz="1800" dirty="0" smtClean="0">
              <a:solidFill>
                <a:schemeClr val="tx1"/>
              </a:solidFill>
            </a:rPr>
            <a:t>Под председательством Президента КР</a:t>
          </a:r>
          <a:endParaRPr lang="ru-RU" sz="1800" dirty="0">
            <a:solidFill>
              <a:schemeClr val="tx1"/>
            </a:solidFill>
          </a:endParaRPr>
        </a:p>
      </dgm:t>
    </dgm:pt>
    <dgm:pt modelId="{D7E75D01-F593-4746-BD9D-8C0E993BBCC7}" type="parTrans" cxnId="{765CBBA2-9802-449B-AC75-85C52DCB4780}">
      <dgm:prSet/>
      <dgm:spPr/>
      <dgm:t>
        <a:bodyPr/>
        <a:lstStyle/>
        <a:p>
          <a:endParaRPr lang="ru-RU"/>
        </a:p>
      </dgm:t>
    </dgm:pt>
    <dgm:pt modelId="{A56C3942-8C78-41C4-ACA8-EA52DF1066B5}" type="sibTrans" cxnId="{765CBBA2-9802-449B-AC75-85C52DCB4780}">
      <dgm:prSet/>
      <dgm:spPr/>
      <dgm:t>
        <a:bodyPr/>
        <a:lstStyle/>
        <a:p>
          <a:endParaRPr lang="ru-RU"/>
        </a:p>
      </dgm:t>
    </dgm:pt>
    <dgm:pt modelId="{FBD22F1B-7533-47EF-AD0B-92F3FB91DD96}" type="asst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Представители ЖК КР, государственных органов, НПО</a:t>
          </a:r>
          <a:endParaRPr lang="ru-RU" sz="2000" dirty="0">
            <a:solidFill>
              <a:schemeClr val="tx1"/>
            </a:solidFill>
          </a:endParaRPr>
        </a:p>
      </dgm:t>
    </dgm:pt>
    <dgm:pt modelId="{77B94FE2-B99D-4E96-A93A-6B6D6A7A0501}" type="parTrans" cxnId="{091C3787-9AD4-4E2D-A068-23246A449A78}">
      <dgm:prSet/>
      <dgm:spPr/>
      <dgm:t>
        <a:bodyPr/>
        <a:lstStyle/>
        <a:p>
          <a:endParaRPr lang="ru-RU"/>
        </a:p>
      </dgm:t>
    </dgm:pt>
    <dgm:pt modelId="{2915CB9F-BE80-41BD-804B-65AEC6A6AFD8}" type="sibTrans" cxnId="{091C3787-9AD4-4E2D-A068-23246A449A78}">
      <dgm:prSet/>
      <dgm:spPr/>
      <dgm:t>
        <a:bodyPr/>
        <a:lstStyle/>
        <a:p>
          <a:endParaRPr lang="ru-RU"/>
        </a:p>
      </dgm:t>
    </dgm:pt>
    <dgm:pt modelId="{9FA58E08-E643-45B5-B648-D7D860EAEF0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Координационный Комитет по достижению ЦУР</a:t>
          </a:r>
        </a:p>
        <a:p>
          <a:r>
            <a:rPr lang="ru-RU" sz="2000" dirty="0" smtClean="0">
              <a:solidFill>
                <a:schemeClr val="tx1"/>
              </a:solidFill>
            </a:rPr>
            <a:t>Руководитель Премьер-министр</a:t>
          </a:r>
          <a:endParaRPr lang="ru-RU" sz="2000" dirty="0">
            <a:solidFill>
              <a:schemeClr val="tx1"/>
            </a:solidFill>
          </a:endParaRPr>
        </a:p>
      </dgm:t>
    </dgm:pt>
    <dgm:pt modelId="{9A2B45C2-AF84-4E8B-A6ED-A6A2953DB791}" type="parTrans" cxnId="{29878CA3-ADC5-43DF-801E-4BC4BF2994B0}">
      <dgm:prSet/>
      <dgm:spPr/>
      <dgm:t>
        <a:bodyPr/>
        <a:lstStyle/>
        <a:p>
          <a:endParaRPr lang="ru-RU"/>
        </a:p>
      </dgm:t>
    </dgm:pt>
    <dgm:pt modelId="{946290AB-7084-403C-B129-8AF68632C143}" type="sibTrans" cxnId="{29878CA3-ADC5-43DF-801E-4BC4BF2994B0}">
      <dgm:prSet/>
      <dgm:spPr/>
      <dgm:t>
        <a:bodyPr/>
        <a:lstStyle/>
        <a:p>
          <a:endParaRPr lang="ru-RU"/>
        </a:p>
      </dgm:t>
    </dgm:pt>
    <dgm:pt modelId="{FD417DF9-C10A-4E61-B8E6-7EC88FCB769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Рабочий орган Координационного комитета. Отдел экономики и инвестиций Аппарата Правительства КР </a:t>
          </a:r>
          <a:endParaRPr lang="ru-RU" sz="2000" dirty="0">
            <a:solidFill>
              <a:schemeClr val="tx1"/>
            </a:solidFill>
          </a:endParaRPr>
        </a:p>
      </dgm:t>
    </dgm:pt>
    <dgm:pt modelId="{356D4875-8B8E-4415-9D77-DC74472F612F}" type="parTrans" cxnId="{84EB89D3-1A34-4D93-81BC-2729B520F0EA}">
      <dgm:prSet/>
      <dgm:spPr/>
      <dgm:t>
        <a:bodyPr/>
        <a:lstStyle/>
        <a:p>
          <a:endParaRPr lang="ru-RU"/>
        </a:p>
      </dgm:t>
    </dgm:pt>
    <dgm:pt modelId="{25F78B8E-2991-45A1-90C0-F490F89857A2}" type="sibTrans" cxnId="{84EB89D3-1A34-4D93-81BC-2729B520F0EA}">
      <dgm:prSet/>
      <dgm:spPr/>
      <dgm:t>
        <a:bodyPr/>
        <a:lstStyle/>
        <a:p>
          <a:endParaRPr lang="ru-RU"/>
        </a:p>
      </dgm:t>
    </dgm:pt>
    <dgm:pt modelId="{BD63443D-CF54-4BEF-BB72-11EBE272A16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Заседания проводятся не реже 2 раза в год</a:t>
          </a:r>
          <a:endParaRPr lang="ru-RU" sz="2000" dirty="0">
            <a:solidFill>
              <a:schemeClr val="tx1"/>
            </a:solidFill>
          </a:endParaRPr>
        </a:p>
      </dgm:t>
    </dgm:pt>
    <dgm:pt modelId="{13354770-0C53-49CA-A88E-0ED2A97EA001}" type="parTrans" cxnId="{B6179418-C433-44CB-951B-6A2B5F976709}">
      <dgm:prSet/>
      <dgm:spPr/>
      <dgm:t>
        <a:bodyPr/>
        <a:lstStyle/>
        <a:p>
          <a:endParaRPr lang="ru-RU"/>
        </a:p>
      </dgm:t>
    </dgm:pt>
    <dgm:pt modelId="{7899E992-664A-4743-986E-D118B864F2CE}" type="sibTrans" cxnId="{B6179418-C433-44CB-951B-6A2B5F976709}">
      <dgm:prSet/>
      <dgm:spPr/>
      <dgm:t>
        <a:bodyPr/>
        <a:lstStyle/>
        <a:p>
          <a:endParaRPr lang="ru-RU"/>
        </a:p>
      </dgm:t>
    </dgm:pt>
    <dgm:pt modelId="{ABD779C8-8D53-42BC-A1E1-E3D23095287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Министерства, ведомства. </a:t>
          </a:r>
          <a:r>
            <a:rPr lang="ru-RU" sz="2000" dirty="0" err="1" smtClean="0">
              <a:solidFill>
                <a:schemeClr val="tx1"/>
              </a:solidFill>
            </a:rPr>
            <a:t>Нацстат.комитет</a:t>
          </a:r>
          <a:r>
            <a:rPr lang="ru-RU" sz="2000" dirty="0" smtClean="0">
              <a:solidFill>
                <a:schemeClr val="tx1"/>
              </a:solidFill>
            </a:rPr>
            <a:t>. Партнерские организации</a:t>
          </a:r>
          <a:endParaRPr lang="ru-RU" sz="2000" dirty="0">
            <a:solidFill>
              <a:schemeClr val="tx1"/>
            </a:solidFill>
          </a:endParaRPr>
        </a:p>
      </dgm:t>
    </dgm:pt>
    <dgm:pt modelId="{71A48CAF-4F0B-415D-9F9A-344011E009CA}" type="parTrans" cxnId="{7AC63468-4EAC-4A65-B301-C2F67A3AA383}">
      <dgm:prSet/>
      <dgm:spPr/>
      <dgm:t>
        <a:bodyPr/>
        <a:lstStyle/>
        <a:p>
          <a:endParaRPr lang="ru-RU"/>
        </a:p>
      </dgm:t>
    </dgm:pt>
    <dgm:pt modelId="{71F528ED-22DF-43EF-A568-FF61D8FEE956}" type="sibTrans" cxnId="{7AC63468-4EAC-4A65-B301-C2F67A3AA383}">
      <dgm:prSet/>
      <dgm:spPr/>
      <dgm:t>
        <a:bodyPr/>
        <a:lstStyle/>
        <a:p>
          <a:endParaRPr lang="ru-RU"/>
        </a:p>
      </dgm:t>
    </dgm:pt>
    <dgm:pt modelId="{634FF24D-CB00-4D75-AE14-56366C0FDFB2}" type="pres">
      <dgm:prSet presAssocID="{FF37B939-590F-4B8A-9A31-F85C961757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483DF8-49DD-4D0E-A640-6DFB1735E06F}" type="pres">
      <dgm:prSet presAssocID="{A181CEA6-4B1D-4808-85E5-E634464C3535}" presName="hierRoot1" presStyleCnt="0">
        <dgm:presLayoutVars>
          <dgm:hierBranch val="init"/>
        </dgm:presLayoutVars>
      </dgm:prSet>
      <dgm:spPr/>
    </dgm:pt>
    <dgm:pt modelId="{293676EE-6D4F-4C57-B7EA-CF490932B1FE}" type="pres">
      <dgm:prSet presAssocID="{A181CEA6-4B1D-4808-85E5-E634464C3535}" presName="rootComposite1" presStyleCnt="0"/>
      <dgm:spPr/>
    </dgm:pt>
    <dgm:pt modelId="{4051ABDC-487B-4DDD-8B42-2939F873C594}" type="pres">
      <dgm:prSet presAssocID="{A181CEA6-4B1D-4808-85E5-E634464C3535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DF1D6B-2900-48E6-A235-19862164BE80}" type="pres">
      <dgm:prSet presAssocID="{A181CEA6-4B1D-4808-85E5-E634464C353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09E1B8-4B20-4071-A516-6B9344881359}" type="pres">
      <dgm:prSet presAssocID="{A181CEA6-4B1D-4808-85E5-E634464C3535}" presName="hierChild2" presStyleCnt="0"/>
      <dgm:spPr/>
    </dgm:pt>
    <dgm:pt modelId="{A7931AB8-F2CC-438C-A88F-787BFC348648}" type="pres">
      <dgm:prSet presAssocID="{9A2B45C2-AF84-4E8B-A6ED-A6A2953DB79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112F5D7-DF96-4DF5-963C-10D6AF2D245C}" type="pres">
      <dgm:prSet presAssocID="{9FA58E08-E643-45B5-B648-D7D860EAEF05}" presName="hierRoot2" presStyleCnt="0">
        <dgm:presLayoutVars>
          <dgm:hierBranch val="init"/>
        </dgm:presLayoutVars>
      </dgm:prSet>
      <dgm:spPr/>
    </dgm:pt>
    <dgm:pt modelId="{5C1835B3-108E-4B92-90B4-6C367BAD4929}" type="pres">
      <dgm:prSet presAssocID="{9FA58E08-E643-45B5-B648-D7D860EAEF05}" presName="rootComposite" presStyleCnt="0"/>
      <dgm:spPr/>
    </dgm:pt>
    <dgm:pt modelId="{19FAA3C9-7814-47A9-975F-04A5E89AE27C}" type="pres">
      <dgm:prSet presAssocID="{9FA58E08-E643-45B5-B648-D7D860EAEF05}" presName="rootText" presStyleLbl="node2" presStyleIdx="0" presStyleCnt="2" custScaleY="137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26871-F4CC-40B9-9811-3C1B651BD5B1}" type="pres">
      <dgm:prSet presAssocID="{9FA58E08-E643-45B5-B648-D7D860EAEF05}" presName="rootConnector" presStyleLbl="node2" presStyleIdx="0" presStyleCnt="2"/>
      <dgm:spPr/>
      <dgm:t>
        <a:bodyPr/>
        <a:lstStyle/>
        <a:p>
          <a:endParaRPr lang="ru-RU"/>
        </a:p>
      </dgm:t>
    </dgm:pt>
    <dgm:pt modelId="{1A5CC263-2EA7-4D73-B335-BCD8C466BAB0}" type="pres">
      <dgm:prSet presAssocID="{9FA58E08-E643-45B5-B648-D7D860EAEF05}" presName="hierChild4" presStyleCnt="0"/>
      <dgm:spPr/>
    </dgm:pt>
    <dgm:pt modelId="{32E0EE7B-8CDC-40C5-8A74-4C591AC09320}" type="pres">
      <dgm:prSet presAssocID="{9FA58E08-E643-45B5-B648-D7D860EAEF05}" presName="hierChild5" presStyleCnt="0"/>
      <dgm:spPr/>
    </dgm:pt>
    <dgm:pt modelId="{D1AD4EAB-B309-4877-B434-EBC48B3F158C}" type="pres">
      <dgm:prSet presAssocID="{356D4875-8B8E-4415-9D77-DC74472F612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7E88A76-FAF9-4F18-865A-9373389D2A9D}" type="pres">
      <dgm:prSet presAssocID="{FD417DF9-C10A-4E61-B8E6-7EC88FCB7694}" presName="hierRoot2" presStyleCnt="0">
        <dgm:presLayoutVars>
          <dgm:hierBranch val="init"/>
        </dgm:presLayoutVars>
      </dgm:prSet>
      <dgm:spPr/>
    </dgm:pt>
    <dgm:pt modelId="{E4800405-0A1F-4D53-8A02-6639F53B29DD}" type="pres">
      <dgm:prSet presAssocID="{FD417DF9-C10A-4E61-B8E6-7EC88FCB7694}" presName="rootComposite" presStyleCnt="0"/>
      <dgm:spPr/>
    </dgm:pt>
    <dgm:pt modelId="{A6BCDB3B-05B1-4756-A3BA-E2EF8CEC1F76}" type="pres">
      <dgm:prSet presAssocID="{FD417DF9-C10A-4E61-B8E6-7EC88FCB7694}" presName="rootText" presStyleLbl="node2" presStyleIdx="1" presStyleCnt="2" custScaleY="119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55C81-89A9-4BC0-9171-EF2D78F80087}" type="pres">
      <dgm:prSet presAssocID="{FD417DF9-C10A-4E61-B8E6-7EC88FCB7694}" presName="rootConnector" presStyleLbl="node2" presStyleIdx="1" presStyleCnt="2"/>
      <dgm:spPr/>
      <dgm:t>
        <a:bodyPr/>
        <a:lstStyle/>
        <a:p>
          <a:endParaRPr lang="ru-RU"/>
        </a:p>
      </dgm:t>
    </dgm:pt>
    <dgm:pt modelId="{4ADDB6F8-BDDC-4474-B61F-52A678B07A0C}" type="pres">
      <dgm:prSet presAssocID="{FD417DF9-C10A-4E61-B8E6-7EC88FCB7694}" presName="hierChild4" presStyleCnt="0"/>
      <dgm:spPr/>
    </dgm:pt>
    <dgm:pt modelId="{10C5FF4C-5822-4523-85B7-432731E67036}" type="pres">
      <dgm:prSet presAssocID="{FD417DF9-C10A-4E61-B8E6-7EC88FCB7694}" presName="hierChild5" presStyleCnt="0"/>
      <dgm:spPr/>
    </dgm:pt>
    <dgm:pt modelId="{30355FFE-0246-404A-ADD8-55F2E2721E33}" type="pres">
      <dgm:prSet presAssocID="{A181CEA6-4B1D-4808-85E5-E634464C3535}" presName="hierChild3" presStyleCnt="0"/>
      <dgm:spPr/>
    </dgm:pt>
    <dgm:pt modelId="{298BB6CB-5BE6-4E56-AEFE-8756A8A94940}" type="pres">
      <dgm:prSet presAssocID="{77B94FE2-B99D-4E96-A93A-6B6D6A7A0501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E04DB312-E234-4901-B01A-8F9F5F9C3934}" type="pres">
      <dgm:prSet presAssocID="{FBD22F1B-7533-47EF-AD0B-92F3FB91DD96}" presName="hierRoot3" presStyleCnt="0">
        <dgm:presLayoutVars>
          <dgm:hierBranch val="init"/>
        </dgm:presLayoutVars>
      </dgm:prSet>
      <dgm:spPr/>
    </dgm:pt>
    <dgm:pt modelId="{E51363B7-D213-46F8-9973-642B26FA4AD9}" type="pres">
      <dgm:prSet presAssocID="{FBD22F1B-7533-47EF-AD0B-92F3FB91DD96}" presName="rootComposite3" presStyleCnt="0"/>
      <dgm:spPr/>
    </dgm:pt>
    <dgm:pt modelId="{8BC11959-EF90-49CE-BB65-91A89DB63D14}" type="pres">
      <dgm:prSet presAssocID="{FBD22F1B-7533-47EF-AD0B-92F3FB91DD9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C335F1-8D58-467F-9B63-979D70DA983B}" type="pres">
      <dgm:prSet presAssocID="{FBD22F1B-7533-47EF-AD0B-92F3FB91DD9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6FB895B4-CF68-4633-8BF0-AEE8E507AAB3}" type="pres">
      <dgm:prSet presAssocID="{FBD22F1B-7533-47EF-AD0B-92F3FB91DD96}" presName="hierChild6" presStyleCnt="0"/>
      <dgm:spPr/>
    </dgm:pt>
    <dgm:pt modelId="{F44D4F66-EBEA-4773-8F49-D4082241A505}" type="pres">
      <dgm:prSet presAssocID="{FBD22F1B-7533-47EF-AD0B-92F3FB91DD96}" presName="hierChild7" presStyleCnt="0"/>
      <dgm:spPr/>
    </dgm:pt>
    <dgm:pt modelId="{43B6BAEB-B50D-451F-ACE7-40FC9119535E}" type="pres">
      <dgm:prSet presAssocID="{ABD779C8-8D53-42BC-A1E1-E3D230952877}" presName="hierRoot1" presStyleCnt="0">
        <dgm:presLayoutVars>
          <dgm:hierBranch val="init"/>
        </dgm:presLayoutVars>
      </dgm:prSet>
      <dgm:spPr/>
    </dgm:pt>
    <dgm:pt modelId="{12DD4BE3-AA09-47E4-B3B7-CCF5BB8103D8}" type="pres">
      <dgm:prSet presAssocID="{ABD779C8-8D53-42BC-A1E1-E3D230952877}" presName="rootComposite1" presStyleCnt="0"/>
      <dgm:spPr/>
    </dgm:pt>
    <dgm:pt modelId="{C6A6E2A9-1A43-46A3-9F5A-C70F6DC4A85C}" type="pres">
      <dgm:prSet presAssocID="{ABD779C8-8D53-42BC-A1E1-E3D230952877}" presName="rootText1" presStyleLbl="node0" presStyleIdx="1" presStyleCnt="3" custScaleY="126746" custLinFactY="100000" custLinFactNeighborX="68288" custLinFactNeighborY="184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F8E3A-ADA9-4C56-BA10-9EA103CA69CF}" type="pres">
      <dgm:prSet presAssocID="{ABD779C8-8D53-42BC-A1E1-E3D2309528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978121-CAF5-4620-8906-E6DD17FD46D9}" type="pres">
      <dgm:prSet presAssocID="{ABD779C8-8D53-42BC-A1E1-E3D230952877}" presName="hierChild2" presStyleCnt="0"/>
      <dgm:spPr/>
    </dgm:pt>
    <dgm:pt modelId="{1561A398-F401-42CB-A4DC-284C173705CE}" type="pres">
      <dgm:prSet presAssocID="{ABD779C8-8D53-42BC-A1E1-E3D230952877}" presName="hierChild3" presStyleCnt="0"/>
      <dgm:spPr/>
    </dgm:pt>
    <dgm:pt modelId="{82CE4B83-1E8B-41C9-91D8-AD41AFE84FA5}" type="pres">
      <dgm:prSet presAssocID="{BD63443D-CF54-4BEF-BB72-11EBE272A16F}" presName="hierRoot1" presStyleCnt="0">
        <dgm:presLayoutVars>
          <dgm:hierBranch val="init"/>
        </dgm:presLayoutVars>
      </dgm:prSet>
      <dgm:spPr/>
    </dgm:pt>
    <dgm:pt modelId="{47E01BE4-390E-4E8F-A8C8-9AF98BFAC20F}" type="pres">
      <dgm:prSet presAssocID="{BD63443D-CF54-4BEF-BB72-11EBE272A16F}" presName="rootComposite1" presStyleCnt="0"/>
      <dgm:spPr/>
    </dgm:pt>
    <dgm:pt modelId="{A109E3C5-FD02-4CD4-82CD-A1E4ECD92661}" type="pres">
      <dgm:prSet presAssocID="{BD63443D-CF54-4BEF-BB72-11EBE272A16F}" presName="rootText1" presStyleLbl="node0" presStyleIdx="2" presStyleCnt="3" custLinFactX="-26247" custLinFactNeighborX="-100000" custLinFactNeighborY="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A5AC81-18AA-4CBB-AB14-B53B75F9AE18}" type="pres">
      <dgm:prSet presAssocID="{BD63443D-CF54-4BEF-BB72-11EBE272A16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723B709-99FA-4523-A9D6-A2F202D921B4}" type="pres">
      <dgm:prSet presAssocID="{BD63443D-CF54-4BEF-BB72-11EBE272A16F}" presName="hierChild2" presStyleCnt="0"/>
      <dgm:spPr/>
    </dgm:pt>
    <dgm:pt modelId="{09AD3468-5205-4E1F-968A-FA235BE39311}" type="pres">
      <dgm:prSet presAssocID="{BD63443D-CF54-4BEF-BB72-11EBE272A16F}" presName="hierChild3" presStyleCnt="0"/>
      <dgm:spPr/>
    </dgm:pt>
  </dgm:ptLst>
  <dgm:cxnLst>
    <dgm:cxn modelId="{662F2BEB-6A56-4C71-AEF4-461884B46CF9}" type="presOf" srcId="{77B94FE2-B99D-4E96-A93A-6B6D6A7A0501}" destId="{298BB6CB-5BE6-4E56-AEFE-8756A8A94940}" srcOrd="0" destOrd="0" presId="urn:microsoft.com/office/officeart/2005/8/layout/orgChart1"/>
    <dgm:cxn modelId="{84EB89D3-1A34-4D93-81BC-2729B520F0EA}" srcId="{A181CEA6-4B1D-4808-85E5-E634464C3535}" destId="{FD417DF9-C10A-4E61-B8E6-7EC88FCB7694}" srcOrd="2" destOrd="0" parTransId="{356D4875-8B8E-4415-9D77-DC74472F612F}" sibTransId="{25F78B8E-2991-45A1-90C0-F490F89857A2}"/>
    <dgm:cxn modelId="{FEDA0F1C-4DAE-47AD-BBFE-C99F83EF1EDA}" type="presOf" srcId="{FBD22F1B-7533-47EF-AD0B-92F3FB91DD96}" destId="{8BC11959-EF90-49CE-BB65-91A89DB63D14}" srcOrd="0" destOrd="0" presId="urn:microsoft.com/office/officeart/2005/8/layout/orgChart1"/>
    <dgm:cxn modelId="{DFC86082-5542-4C05-A322-A7FE6117AFA7}" type="presOf" srcId="{FD417DF9-C10A-4E61-B8E6-7EC88FCB7694}" destId="{DF555C81-89A9-4BC0-9171-EF2D78F80087}" srcOrd="1" destOrd="0" presId="urn:microsoft.com/office/officeart/2005/8/layout/orgChart1"/>
    <dgm:cxn modelId="{156E9836-F26A-4C60-879A-498C7C32BE38}" type="presOf" srcId="{9A2B45C2-AF84-4E8B-A6ED-A6A2953DB791}" destId="{A7931AB8-F2CC-438C-A88F-787BFC348648}" srcOrd="0" destOrd="0" presId="urn:microsoft.com/office/officeart/2005/8/layout/orgChart1"/>
    <dgm:cxn modelId="{25431D7F-4949-411A-92B5-BCA2460AE554}" type="presOf" srcId="{FBD22F1B-7533-47EF-AD0B-92F3FB91DD96}" destId="{CBC335F1-8D58-467F-9B63-979D70DA983B}" srcOrd="1" destOrd="0" presId="urn:microsoft.com/office/officeart/2005/8/layout/orgChart1"/>
    <dgm:cxn modelId="{3604DA09-1D49-4A65-8221-DF37FE0620D1}" type="presOf" srcId="{ABD779C8-8D53-42BC-A1E1-E3D230952877}" destId="{C6A6E2A9-1A43-46A3-9F5A-C70F6DC4A85C}" srcOrd="0" destOrd="0" presId="urn:microsoft.com/office/officeart/2005/8/layout/orgChart1"/>
    <dgm:cxn modelId="{E58999F0-B00C-4AF9-8FB9-C78E8F3E6CFA}" type="presOf" srcId="{FD417DF9-C10A-4E61-B8E6-7EC88FCB7694}" destId="{A6BCDB3B-05B1-4756-A3BA-E2EF8CEC1F76}" srcOrd="0" destOrd="0" presId="urn:microsoft.com/office/officeart/2005/8/layout/orgChart1"/>
    <dgm:cxn modelId="{091C3787-9AD4-4E2D-A068-23246A449A78}" srcId="{A181CEA6-4B1D-4808-85E5-E634464C3535}" destId="{FBD22F1B-7533-47EF-AD0B-92F3FB91DD96}" srcOrd="0" destOrd="0" parTransId="{77B94FE2-B99D-4E96-A93A-6B6D6A7A0501}" sibTransId="{2915CB9F-BE80-41BD-804B-65AEC6A6AFD8}"/>
    <dgm:cxn modelId="{29878CA3-ADC5-43DF-801E-4BC4BF2994B0}" srcId="{A181CEA6-4B1D-4808-85E5-E634464C3535}" destId="{9FA58E08-E643-45B5-B648-D7D860EAEF05}" srcOrd="1" destOrd="0" parTransId="{9A2B45C2-AF84-4E8B-A6ED-A6A2953DB791}" sibTransId="{946290AB-7084-403C-B129-8AF68632C143}"/>
    <dgm:cxn modelId="{9AD3FF0C-692B-49C9-8198-0FD6E674D35D}" type="presOf" srcId="{A181CEA6-4B1D-4808-85E5-E634464C3535}" destId="{A4DF1D6B-2900-48E6-A235-19862164BE80}" srcOrd="1" destOrd="0" presId="urn:microsoft.com/office/officeart/2005/8/layout/orgChart1"/>
    <dgm:cxn modelId="{765CBBA2-9802-449B-AC75-85C52DCB4780}" srcId="{FF37B939-590F-4B8A-9A31-F85C961757E4}" destId="{A181CEA6-4B1D-4808-85E5-E634464C3535}" srcOrd="0" destOrd="0" parTransId="{D7E75D01-F593-4746-BD9D-8C0E993BBCC7}" sibTransId="{A56C3942-8C78-41C4-ACA8-EA52DF1066B5}"/>
    <dgm:cxn modelId="{651CE07F-7EC4-47D7-BFD5-9BBB87447076}" type="presOf" srcId="{9FA58E08-E643-45B5-B648-D7D860EAEF05}" destId="{19FAA3C9-7814-47A9-975F-04A5E89AE27C}" srcOrd="0" destOrd="0" presId="urn:microsoft.com/office/officeart/2005/8/layout/orgChart1"/>
    <dgm:cxn modelId="{611D3210-3927-4508-86FF-D5CCC8BFE977}" type="presOf" srcId="{356D4875-8B8E-4415-9D77-DC74472F612F}" destId="{D1AD4EAB-B309-4877-B434-EBC48B3F158C}" srcOrd="0" destOrd="0" presId="urn:microsoft.com/office/officeart/2005/8/layout/orgChart1"/>
    <dgm:cxn modelId="{3F4C7608-F8F0-4CA3-8681-BD2744C4BB7B}" type="presOf" srcId="{9FA58E08-E643-45B5-B648-D7D860EAEF05}" destId="{B2C26871-F4CC-40B9-9811-3C1B651BD5B1}" srcOrd="1" destOrd="0" presId="urn:microsoft.com/office/officeart/2005/8/layout/orgChart1"/>
    <dgm:cxn modelId="{E885915F-8CF9-41BC-B803-81BBDBFC35C1}" type="presOf" srcId="{BD63443D-CF54-4BEF-BB72-11EBE272A16F}" destId="{BFA5AC81-18AA-4CBB-AB14-B53B75F9AE18}" srcOrd="1" destOrd="0" presId="urn:microsoft.com/office/officeart/2005/8/layout/orgChart1"/>
    <dgm:cxn modelId="{B6179418-C433-44CB-951B-6A2B5F976709}" srcId="{FF37B939-590F-4B8A-9A31-F85C961757E4}" destId="{BD63443D-CF54-4BEF-BB72-11EBE272A16F}" srcOrd="2" destOrd="0" parTransId="{13354770-0C53-49CA-A88E-0ED2A97EA001}" sibTransId="{7899E992-664A-4743-986E-D118B864F2CE}"/>
    <dgm:cxn modelId="{4A65D7D2-265A-49AA-86FC-414F92D1F825}" type="presOf" srcId="{BD63443D-CF54-4BEF-BB72-11EBE272A16F}" destId="{A109E3C5-FD02-4CD4-82CD-A1E4ECD92661}" srcOrd="0" destOrd="0" presId="urn:microsoft.com/office/officeart/2005/8/layout/orgChart1"/>
    <dgm:cxn modelId="{88D8565E-A4FB-4B32-AF35-3288B77A1021}" type="presOf" srcId="{FF37B939-590F-4B8A-9A31-F85C961757E4}" destId="{634FF24D-CB00-4D75-AE14-56366C0FDFB2}" srcOrd="0" destOrd="0" presId="urn:microsoft.com/office/officeart/2005/8/layout/orgChart1"/>
    <dgm:cxn modelId="{922EEC8E-90CF-4ADC-9E3D-0291C9D443F8}" type="presOf" srcId="{ABD779C8-8D53-42BC-A1E1-E3D230952877}" destId="{F45F8E3A-ADA9-4C56-BA10-9EA103CA69CF}" srcOrd="1" destOrd="0" presId="urn:microsoft.com/office/officeart/2005/8/layout/orgChart1"/>
    <dgm:cxn modelId="{B50D5E04-8597-4A26-B8B5-09CF966202D4}" type="presOf" srcId="{A181CEA6-4B1D-4808-85E5-E634464C3535}" destId="{4051ABDC-487B-4DDD-8B42-2939F873C594}" srcOrd="0" destOrd="0" presId="urn:microsoft.com/office/officeart/2005/8/layout/orgChart1"/>
    <dgm:cxn modelId="{7AC63468-4EAC-4A65-B301-C2F67A3AA383}" srcId="{FF37B939-590F-4B8A-9A31-F85C961757E4}" destId="{ABD779C8-8D53-42BC-A1E1-E3D230952877}" srcOrd="1" destOrd="0" parTransId="{71A48CAF-4F0B-415D-9F9A-344011E009CA}" sibTransId="{71F528ED-22DF-43EF-A568-FF61D8FEE956}"/>
    <dgm:cxn modelId="{CF9A350F-34F7-42C0-B52D-CF82BE9DFDC6}" type="presParOf" srcId="{634FF24D-CB00-4D75-AE14-56366C0FDFB2}" destId="{1E483DF8-49DD-4D0E-A640-6DFB1735E06F}" srcOrd="0" destOrd="0" presId="urn:microsoft.com/office/officeart/2005/8/layout/orgChart1"/>
    <dgm:cxn modelId="{2E47CDFE-350A-433B-94F1-2074361B2E1F}" type="presParOf" srcId="{1E483DF8-49DD-4D0E-A640-6DFB1735E06F}" destId="{293676EE-6D4F-4C57-B7EA-CF490932B1FE}" srcOrd="0" destOrd="0" presId="urn:microsoft.com/office/officeart/2005/8/layout/orgChart1"/>
    <dgm:cxn modelId="{D6AB25B4-DD63-4FBA-9572-70883200569D}" type="presParOf" srcId="{293676EE-6D4F-4C57-B7EA-CF490932B1FE}" destId="{4051ABDC-487B-4DDD-8B42-2939F873C594}" srcOrd="0" destOrd="0" presId="urn:microsoft.com/office/officeart/2005/8/layout/orgChart1"/>
    <dgm:cxn modelId="{AB94A3EB-64EB-4EF2-A0B7-FDA2D9B45499}" type="presParOf" srcId="{293676EE-6D4F-4C57-B7EA-CF490932B1FE}" destId="{A4DF1D6B-2900-48E6-A235-19862164BE80}" srcOrd="1" destOrd="0" presId="urn:microsoft.com/office/officeart/2005/8/layout/orgChart1"/>
    <dgm:cxn modelId="{92A8EF4A-CAA3-4589-9D00-45F9A7E4D68F}" type="presParOf" srcId="{1E483DF8-49DD-4D0E-A640-6DFB1735E06F}" destId="{3F09E1B8-4B20-4071-A516-6B9344881359}" srcOrd="1" destOrd="0" presId="urn:microsoft.com/office/officeart/2005/8/layout/orgChart1"/>
    <dgm:cxn modelId="{F6270E7B-0328-4ACE-BC2A-3720D0F1E164}" type="presParOf" srcId="{3F09E1B8-4B20-4071-A516-6B9344881359}" destId="{A7931AB8-F2CC-438C-A88F-787BFC348648}" srcOrd="0" destOrd="0" presId="urn:microsoft.com/office/officeart/2005/8/layout/orgChart1"/>
    <dgm:cxn modelId="{990DBED2-3D0E-4820-AD6C-E489F2320CC9}" type="presParOf" srcId="{3F09E1B8-4B20-4071-A516-6B9344881359}" destId="{D112F5D7-DF96-4DF5-963C-10D6AF2D245C}" srcOrd="1" destOrd="0" presId="urn:microsoft.com/office/officeart/2005/8/layout/orgChart1"/>
    <dgm:cxn modelId="{0FB81AD9-302E-4AF3-B037-1F65C5FE2914}" type="presParOf" srcId="{D112F5D7-DF96-4DF5-963C-10D6AF2D245C}" destId="{5C1835B3-108E-4B92-90B4-6C367BAD4929}" srcOrd="0" destOrd="0" presId="urn:microsoft.com/office/officeart/2005/8/layout/orgChart1"/>
    <dgm:cxn modelId="{77716E48-A70F-4EEC-9CDD-380748D95F73}" type="presParOf" srcId="{5C1835B3-108E-4B92-90B4-6C367BAD4929}" destId="{19FAA3C9-7814-47A9-975F-04A5E89AE27C}" srcOrd="0" destOrd="0" presId="urn:microsoft.com/office/officeart/2005/8/layout/orgChart1"/>
    <dgm:cxn modelId="{A6D7390E-7630-43AE-A0D2-29F3E45987E2}" type="presParOf" srcId="{5C1835B3-108E-4B92-90B4-6C367BAD4929}" destId="{B2C26871-F4CC-40B9-9811-3C1B651BD5B1}" srcOrd="1" destOrd="0" presId="urn:microsoft.com/office/officeart/2005/8/layout/orgChart1"/>
    <dgm:cxn modelId="{9F49B0F2-C1E4-4FAE-AF12-6DA381B735E1}" type="presParOf" srcId="{D112F5D7-DF96-4DF5-963C-10D6AF2D245C}" destId="{1A5CC263-2EA7-4D73-B335-BCD8C466BAB0}" srcOrd="1" destOrd="0" presId="urn:microsoft.com/office/officeart/2005/8/layout/orgChart1"/>
    <dgm:cxn modelId="{F89DF65E-824B-4E27-B94C-67E38222AFDB}" type="presParOf" srcId="{D112F5D7-DF96-4DF5-963C-10D6AF2D245C}" destId="{32E0EE7B-8CDC-40C5-8A74-4C591AC09320}" srcOrd="2" destOrd="0" presId="urn:microsoft.com/office/officeart/2005/8/layout/orgChart1"/>
    <dgm:cxn modelId="{1027E188-B433-4EC1-A01E-65C025F6BCC8}" type="presParOf" srcId="{3F09E1B8-4B20-4071-A516-6B9344881359}" destId="{D1AD4EAB-B309-4877-B434-EBC48B3F158C}" srcOrd="2" destOrd="0" presId="urn:microsoft.com/office/officeart/2005/8/layout/orgChart1"/>
    <dgm:cxn modelId="{50661BDA-622F-4E06-9578-2ABC5E4DB987}" type="presParOf" srcId="{3F09E1B8-4B20-4071-A516-6B9344881359}" destId="{37E88A76-FAF9-4F18-865A-9373389D2A9D}" srcOrd="3" destOrd="0" presId="urn:microsoft.com/office/officeart/2005/8/layout/orgChart1"/>
    <dgm:cxn modelId="{30F6003F-3A8F-4966-8041-964C87326332}" type="presParOf" srcId="{37E88A76-FAF9-4F18-865A-9373389D2A9D}" destId="{E4800405-0A1F-4D53-8A02-6639F53B29DD}" srcOrd="0" destOrd="0" presId="urn:microsoft.com/office/officeart/2005/8/layout/orgChart1"/>
    <dgm:cxn modelId="{4712B4F4-0BCE-412F-8CEE-7AD4E817D7C2}" type="presParOf" srcId="{E4800405-0A1F-4D53-8A02-6639F53B29DD}" destId="{A6BCDB3B-05B1-4756-A3BA-E2EF8CEC1F76}" srcOrd="0" destOrd="0" presId="urn:microsoft.com/office/officeart/2005/8/layout/orgChart1"/>
    <dgm:cxn modelId="{03F634B1-F7CD-4F28-A3BE-ACA040C6AD28}" type="presParOf" srcId="{E4800405-0A1F-4D53-8A02-6639F53B29DD}" destId="{DF555C81-89A9-4BC0-9171-EF2D78F80087}" srcOrd="1" destOrd="0" presId="urn:microsoft.com/office/officeart/2005/8/layout/orgChart1"/>
    <dgm:cxn modelId="{17AF75FC-F0F1-4219-912B-4FAB61CD5049}" type="presParOf" srcId="{37E88A76-FAF9-4F18-865A-9373389D2A9D}" destId="{4ADDB6F8-BDDC-4474-B61F-52A678B07A0C}" srcOrd="1" destOrd="0" presId="urn:microsoft.com/office/officeart/2005/8/layout/orgChart1"/>
    <dgm:cxn modelId="{8EADB971-86CA-4691-A56B-48146AC1FB6E}" type="presParOf" srcId="{37E88A76-FAF9-4F18-865A-9373389D2A9D}" destId="{10C5FF4C-5822-4523-85B7-432731E67036}" srcOrd="2" destOrd="0" presId="urn:microsoft.com/office/officeart/2005/8/layout/orgChart1"/>
    <dgm:cxn modelId="{3D8C75ED-0800-4F72-8F2E-E22CF49E3C62}" type="presParOf" srcId="{1E483DF8-49DD-4D0E-A640-6DFB1735E06F}" destId="{30355FFE-0246-404A-ADD8-55F2E2721E33}" srcOrd="2" destOrd="0" presId="urn:microsoft.com/office/officeart/2005/8/layout/orgChart1"/>
    <dgm:cxn modelId="{AC43D6AB-B50A-4974-8E5F-5C0EF10A8756}" type="presParOf" srcId="{30355FFE-0246-404A-ADD8-55F2E2721E33}" destId="{298BB6CB-5BE6-4E56-AEFE-8756A8A94940}" srcOrd="0" destOrd="0" presId="urn:microsoft.com/office/officeart/2005/8/layout/orgChart1"/>
    <dgm:cxn modelId="{7387E832-BB6D-4D45-8397-9CF37C9614B3}" type="presParOf" srcId="{30355FFE-0246-404A-ADD8-55F2E2721E33}" destId="{E04DB312-E234-4901-B01A-8F9F5F9C3934}" srcOrd="1" destOrd="0" presId="urn:microsoft.com/office/officeart/2005/8/layout/orgChart1"/>
    <dgm:cxn modelId="{B793BD35-7518-498D-ACBF-AEAC76134C4B}" type="presParOf" srcId="{E04DB312-E234-4901-B01A-8F9F5F9C3934}" destId="{E51363B7-D213-46F8-9973-642B26FA4AD9}" srcOrd="0" destOrd="0" presId="urn:microsoft.com/office/officeart/2005/8/layout/orgChart1"/>
    <dgm:cxn modelId="{EB95EAE2-25B1-4C18-85C4-7E6BBC349061}" type="presParOf" srcId="{E51363B7-D213-46F8-9973-642B26FA4AD9}" destId="{8BC11959-EF90-49CE-BB65-91A89DB63D14}" srcOrd="0" destOrd="0" presId="urn:microsoft.com/office/officeart/2005/8/layout/orgChart1"/>
    <dgm:cxn modelId="{975B5E37-CE18-424F-8E7E-A0E569A9C016}" type="presParOf" srcId="{E51363B7-D213-46F8-9973-642B26FA4AD9}" destId="{CBC335F1-8D58-467F-9B63-979D70DA983B}" srcOrd="1" destOrd="0" presId="urn:microsoft.com/office/officeart/2005/8/layout/orgChart1"/>
    <dgm:cxn modelId="{DFF466A6-FD1E-4EF1-838A-DE545F4E1B5C}" type="presParOf" srcId="{E04DB312-E234-4901-B01A-8F9F5F9C3934}" destId="{6FB895B4-CF68-4633-8BF0-AEE8E507AAB3}" srcOrd="1" destOrd="0" presId="urn:microsoft.com/office/officeart/2005/8/layout/orgChart1"/>
    <dgm:cxn modelId="{21C3B8A9-E04B-4A0D-8EB9-CC5ECA52908F}" type="presParOf" srcId="{E04DB312-E234-4901-B01A-8F9F5F9C3934}" destId="{F44D4F66-EBEA-4773-8F49-D4082241A505}" srcOrd="2" destOrd="0" presId="urn:microsoft.com/office/officeart/2005/8/layout/orgChart1"/>
    <dgm:cxn modelId="{D18BE802-5ED6-4FEE-A3D4-AE4884399B6E}" type="presParOf" srcId="{634FF24D-CB00-4D75-AE14-56366C0FDFB2}" destId="{43B6BAEB-B50D-451F-ACE7-40FC9119535E}" srcOrd="1" destOrd="0" presId="urn:microsoft.com/office/officeart/2005/8/layout/orgChart1"/>
    <dgm:cxn modelId="{330AAA6D-EDCD-422A-8ADF-BF0CFD4F1E1E}" type="presParOf" srcId="{43B6BAEB-B50D-451F-ACE7-40FC9119535E}" destId="{12DD4BE3-AA09-47E4-B3B7-CCF5BB8103D8}" srcOrd="0" destOrd="0" presId="urn:microsoft.com/office/officeart/2005/8/layout/orgChart1"/>
    <dgm:cxn modelId="{9EF3751F-A904-4B22-8A4B-715E457A1738}" type="presParOf" srcId="{12DD4BE3-AA09-47E4-B3B7-CCF5BB8103D8}" destId="{C6A6E2A9-1A43-46A3-9F5A-C70F6DC4A85C}" srcOrd="0" destOrd="0" presId="urn:microsoft.com/office/officeart/2005/8/layout/orgChart1"/>
    <dgm:cxn modelId="{119B2B7E-9D81-478E-9776-9BC9588A6650}" type="presParOf" srcId="{12DD4BE3-AA09-47E4-B3B7-CCF5BB8103D8}" destId="{F45F8E3A-ADA9-4C56-BA10-9EA103CA69CF}" srcOrd="1" destOrd="0" presId="urn:microsoft.com/office/officeart/2005/8/layout/orgChart1"/>
    <dgm:cxn modelId="{FAA8E14C-3669-4419-BD07-160AF5057E07}" type="presParOf" srcId="{43B6BAEB-B50D-451F-ACE7-40FC9119535E}" destId="{EF978121-CAF5-4620-8906-E6DD17FD46D9}" srcOrd="1" destOrd="0" presId="urn:microsoft.com/office/officeart/2005/8/layout/orgChart1"/>
    <dgm:cxn modelId="{D24F46D8-C5DA-4E4A-8360-EA8EAB4E07B5}" type="presParOf" srcId="{43B6BAEB-B50D-451F-ACE7-40FC9119535E}" destId="{1561A398-F401-42CB-A4DC-284C173705CE}" srcOrd="2" destOrd="0" presId="urn:microsoft.com/office/officeart/2005/8/layout/orgChart1"/>
    <dgm:cxn modelId="{172BE143-E5F7-4FA1-81FD-EAE0A037CA7A}" type="presParOf" srcId="{634FF24D-CB00-4D75-AE14-56366C0FDFB2}" destId="{82CE4B83-1E8B-41C9-91D8-AD41AFE84FA5}" srcOrd="2" destOrd="0" presId="urn:microsoft.com/office/officeart/2005/8/layout/orgChart1"/>
    <dgm:cxn modelId="{F6B301D2-795E-43E3-8E21-CA6E91EDDC66}" type="presParOf" srcId="{82CE4B83-1E8B-41C9-91D8-AD41AFE84FA5}" destId="{47E01BE4-390E-4E8F-A8C8-9AF98BFAC20F}" srcOrd="0" destOrd="0" presId="urn:microsoft.com/office/officeart/2005/8/layout/orgChart1"/>
    <dgm:cxn modelId="{A232E148-1B5A-4C23-A563-EE5334B3F738}" type="presParOf" srcId="{47E01BE4-390E-4E8F-A8C8-9AF98BFAC20F}" destId="{A109E3C5-FD02-4CD4-82CD-A1E4ECD92661}" srcOrd="0" destOrd="0" presId="urn:microsoft.com/office/officeart/2005/8/layout/orgChart1"/>
    <dgm:cxn modelId="{CDF576C9-A04E-4199-96A0-B041438439BF}" type="presParOf" srcId="{47E01BE4-390E-4E8F-A8C8-9AF98BFAC20F}" destId="{BFA5AC81-18AA-4CBB-AB14-B53B75F9AE18}" srcOrd="1" destOrd="0" presId="urn:microsoft.com/office/officeart/2005/8/layout/orgChart1"/>
    <dgm:cxn modelId="{F7D4AA41-4D7A-44D6-A7C0-247BB0C63052}" type="presParOf" srcId="{82CE4B83-1E8B-41C9-91D8-AD41AFE84FA5}" destId="{F723B709-99FA-4523-A9D6-A2F202D921B4}" srcOrd="1" destOrd="0" presId="urn:microsoft.com/office/officeart/2005/8/layout/orgChart1"/>
    <dgm:cxn modelId="{A9DE1EEB-8317-4044-AB7E-6AF0536AF84A}" type="presParOf" srcId="{82CE4B83-1E8B-41C9-91D8-AD41AFE84FA5}" destId="{09AD3468-5205-4E1F-968A-FA235BE393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03B69F-E457-4B1D-8B24-58383AB3E738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</dgm:pt>
    <dgm:pt modelId="{B3D8285F-5FAC-4984-97D9-127688AC979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Социальный блок</a:t>
          </a:r>
          <a:endParaRPr lang="ru-RU" sz="2800" dirty="0">
            <a:solidFill>
              <a:schemeClr val="tx1"/>
            </a:solidFill>
          </a:endParaRPr>
        </a:p>
      </dgm:t>
    </dgm:pt>
    <dgm:pt modelId="{8034211C-4194-4B46-B692-261DD45FDDD7}" type="parTrans" cxnId="{2A278F72-997D-4DD7-A5D6-800F583E3588}">
      <dgm:prSet/>
      <dgm:spPr/>
      <dgm:t>
        <a:bodyPr/>
        <a:lstStyle/>
        <a:p>
          <a:endParaRPr lang="ru-RU"/>
        </a:p>
      </dgm:t>
    </dgm:pt>
    <dgm:pt modelId="{6B7687A2-DF4A-455E-98FB-7575B6FAD19B}" type="sibTrans" cxnId="{2A278F72-997D-4DD7-A5D6-800F583E3588}">
      <dgm:prSet/>
      <dgm:spPr/>
      <dgm:t>
        <a:bodyPr/>
        <a:lstStyle/>
        <a:p>
          <a:endParaRPr lang="ru-RU"/>
        </a:p>
      </dgm:t>
    </dgm:pt>
    <dgm:pt modelId="{06EA734A-857A-4CF0-929E-527820B029D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Эффективные институты</a:t>
          </a:r>
          <a:endParaRPr lang="ru-RU" sz="2800" dirty="0">
            <a:solidFill>
              <a:schemeClr val="tx1"/>
            </a:solidFill>
          </a:endParaRPr>
        </a:p>
      </dgm:t>
    </dgm:pt>
    <dgm:pt modelId="{4924D5DA-B39F-4785-A41E-4983498F03E7}" type="parTrans" cxnId="{5D46C110-3F66-428D-9699-82A272455ADC}">
      <dgm:prSet/>
      <dgm:spPr/>
      <dgm:t>
        <a:bodyPr/>
        <a:lstStyle/>
        <a:p>
          <a:endParaRPr lang="ru-RU"/>
        </a:p>
      </dgm:t>
    </dgm:pt>
    <dgm:pt modelId="{EB8FA183-648D-42B9-BB56-175607AF3B85}" type="sibTrans" cxnId="{5D46C110-3F66-428D-9699-82A272455ADC}">
      <dgm:prSet/>
      <dgm:spPr/>
      <dgm:t>
        <a:bodyPr/>
        <a:lstStyle/>
        <a:p>
          <a:endParaRPr lang="ru-RU"/>
        </a:p>
      </dgm:t>
    </dgm:pt>
    <dgm:pt modelId="{17C3E1B7-AECE-49FD-A4A1-DF141FAD71C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Инновации</a:t>
          </a:r>
          <a:endParaRPr lang="ru-RU" sz="2800" dirty="0">
            <a:solidFill>
              <a:schemeClr val="tx1"/>
            </a:solidFill>
          </a:endParaRPr>
        </a:p>
      </dgm:t>
    </dgm:pt>
    <dgm:pt modelId="{662E4431-D62D-4F4F-A6A2-B765FD7E7337}" type="parTrans" cxnId="{A60C314D-FBB2-4B9B-B2D4-481E5876D41E}">
      <dgm:prSet/>
      <dgm:spPr/>
      <dgm:t>
        <a:bodyPr/>
        <a:lstStyle/>
        <a:p>
          <a:endParaRPr lang="ru-RU"/>
        </a:p>
      </dgm:t>
    </dgm:pt>
    <dgm:pt modelId="{AFAD0937-824E-4B31-81D6-75EE942723C7}" type="sibTrans" cxnId="{A60C314D-FBB2-4B9B-B2D4-481E5876D41E}">
      <dgm:prSet/>
      <dgm:spPr/>
      <dgm:t>
        <a:bodyPr/>
        <a:lstStyle/>
        <a:p>
          <a:endParaRPr lang="ru-RU"/>
        </a:p>
      </dgm:t>
    </dgm:pt>
    <dgm:pt modelId="{59F79819-B8F4-4F56-918D-C2B576D2F342}" type="pres">
      <dgm:prSet presAssocID="{7D03B69F-E457-4B1D-8B24-58383AB3E738}" presName="Name0" presStyleCnt="0">
        <dgm:presLayoutVars>
          <dgm:dir/>
          <dgm:resizeHandles val="exact"/>
        </dgm:presLayoutVars>
      </dgm:prSet>
      <dgm:spPr/>
    </dgm:pt>
    <dgm:pt modelId="{319CADA6-1592-4B9F-985F-C49E38215D12}" type="pres">
      <dgm:prSet presAssocID="{7D03B69F-E457-4B1D-8B24-58383AB3E738}" presName="cycle" presStyleCnt="0"/>
      <dgm:spPr/>
    </dgm:pt>
    <dgm:pt modelId="{AF6014F1-5410-47FE-8211-37E9D23F5732}" type="pres">
      <dgm:prSet presAssocID="{B3D8285F-5FAC-4984-97D9-127688AC979D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3414E-E056-48D7-BE96-F9AEAB4FF4D3}" type="pres">
      <dgm:prSet presAssocID="{6B7687A2-DF4A-455E-98FB-7575B6FAD19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D6A93AC-07FB-46EF-97CA-287CB74E3830}" type="pres">
      <dgm:prSet presAssocID="{06EA734A-857A-4CF0-929E-527820B029D8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C54C1-7B45-4FCF-9E91-06644B59AD82}" type="pres">
      <dgm:prSet presAssocID="{17C3E1B7-AECE-49FD-A4A1-DF141FAD71CE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C314D-FBB2-4B9B-B2D4-481E5876D41E}" srcId="{7D03B69F-E457-4B1D-8B24-58383AB3E738}" destId="{17C3E1B7-AECE-49FD-A4A1-DF141FAD71CE}" srcOrd="2" destOrd="0" parTransId="{662E4431-D62D-4F4F-A6A2-B765FD7E7337}" sibTransId="{AFAD0937-824E-4B31-81D6-75EE942723C7}"/>
    <dgm:cxn modelId="{06CD89CA-543A-481A-9937-1DB5B824EB8A}" type="presOf" srcId="{7D03B69F-E457-4B1D-8B24-58383AB3E738}" destId="{59F79819-B8F4-4F56-918D-C2B576D2F342}" srcOrd="0" destOrd="0" presId="urn:microsoft.com/office/officeart/2005/8/layout/cycle3"/>
    <dgm:cxn modelId="{C3BD54F9-E1A7-4679-A90C-3E8AD61AF363}" type="presOf" srcId="{B3D8285F-5FAC-4984-97D9-127688AC979D}" destId="{AF6014F1-5410-47FE-8211-37E9D23F5732}" srcOrd="0" destOrd="0" presId="urn:microsoft.com/office/officeart/2005/8/layout/cycle3"/>
    <dgm:cxn modelId="{92A125BD-65EB-45FC-A370-AA7A97544394}" type="presOf" srcId="{6B7687A2-DF4A-455E-98FB-7575B6FAD19B}" destId="{BB03414E-E056-48D7-BE96-F9AEAB4FF4D3}" srcOrd="0" destOrd="0" presId="urn:microsoft.com/office/officeart/2005/8/layout/cycle3"/>
    <dgm:cxn modelId="{5D46C110-3F66-428D-9699-82A272455ADC}" srcId="{7D03B69F-E457-4B1D-8B24-58383AB3E738}" destId="{06EA734A-857A-4CF0-929E-527820B029D8}" srcOrd="1" destOrd="0" parTransId="{4924D5DA-B39F-4785-A41E-4983498F03E7}" sibTransId="{EB8FA183-648D-42B9-BB56-175607AF3B85}"/>
    <dgm:cxn modelId="{F9711E8D-5D57-40B5-A2CD-7BB96AB70511}" type="presOf" srcId="{17C3E1B7-AECE-49FD-A4A1-DF141FAD71CE}" destId="{A72C54C1-7B45-4FCF-9E91-06644B59AD82}" srcOrd="0" destOrd="0" presId="urn:microsoft.com/office/officeart/2005/8/layout/cycle3"/>
    <dgm:cxn modelId="{2A278F72-997D-4DD7-A5D6-800F583E3588}" srcId="{7D03B69F-E457-4B1D-8B24-58383AB3E738}" destId="{B3D8285F-5FAC-4984-97D9-127688AC979D}" srcOrd="0" destOrd="0" parTransId="{8034211C-4194-4B46-B692-261DD45FDDD7}" sibTransId="{6B7687A2-DF4A-455E-98FB-7575B6FAD19B}"/>
    <dgm:cxn modelId="{CA55D437-120B-43DD-94BF-513B68F403A1}" type="presOf" srcId="{06EA734A-857A-4CF0-929E-527820B029D8}" destId="{FD6A93AC-07FB-46EF-97CA-287CB74E3830}" srcOrd="0" destOrd="0" presId="urn:microsoft.com/office/officeart/2005/8/layout/cycle3"/>
    <dgm:cxn modelId="{27127EA1-8175-4F6F-9F46-3F7C09799478}" type="presParOf" srcId="{59F79819-B8F4-4F56-918D-C2B576D2F342}" destId="{319CADA6-1592-4B9F-985F-C49E38215D12}" srcOrd="0" destOrd="0" presId="urn:microsoft.com/office/officeart/2005/8/layout/cycle3"/>
    <dgm:cxn modelId="{AB526E68-5829-4959-9B06-78858702298D}" type="presParOf" srcId="{319CADA6-1592-4B9F-985F-C49E38215D12}" destId="{AF6014F1-5410-47FE-8211-37E9D23F5732}" srcOrd="0" destOrd="0" presId="urn:microsoft.com/office/officeart/2005/8/layout/cycle3"/>
    <dgm:cxn modelId="{7E21C50E-BDDA-4107-91DE-1217BA1CAF85}" type="presParOf" srcId="{319CADA6-1592-4B9F-985F-C49E38215D12}" destId="{BB03414E-E056-48D7-BE96-F9AEAB4FF4D3}" srcOrd="1" destOrd="0" presId="urn:microsoft.com/office/officeart/2005/8/layout/cycle3"/>
    <dgm:cxn modelId="{E9397A33-7094-451F-8961-C308F97FD26A}" type="presParOf" srcId="{319CADA6-1592-4B9F-985F-C49E38215D12}" destId="{FD6A93AC-07FB-46EF-97CA-287CB74E3830}" srcOrd="2" destOrd="0" presId="urn:microsoft.com/office/officeart/2005/8/layout/cycle3"/>
    <dgm:cxn modelId="{C1209281-0D28-4EF5-A622-08E06153F820}" type="presParOf" srcId="{319CADA6-1592-4B9F-985F-C49E38215D12}" destId="{A72C54C1-7B45-4FCF-9E91-06644B59AD8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B4CF53-5528-4DE0-A787-1EC63A798B86}" type="doc">
      <dgm:prSet loTypeId="urn:microsoft.com/office/officeart/2009/layout/CircleArrowProcess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CD780-BE1E-429C-B95C-D809B5AE2D47}">
      <dgm:prSet phldrT="[Текст]"/>
      <dgm:spPr/>
      <dgm:t>
        <a:bodyPr/>
        <a:lstStyle/>
        <a:p>
          <a:r>
            <a:rPr lang="ru-RU" smtClean="0"/>
            <a:t>Комплекс действий НИК АГУПКР</a:t>
          </a:r>
          <a:endParaRPr lang="ru-RU" dirty="0"/>
        </a:p>
      </dgm:t>
    </dgm:pt>
    <dgm:pt modelId="{C0FC9130-F4A4-41B4-BBDF-E9FFCCC1B385}" type="parTrans" cxnId="{1C1DF1B5-407C-42E1-9A0F-0642B3D2A3AD}">
      <dgm:prSet/>
      <dgm:spPr/>
      <dgm:t>
        <a:bodyPr/>
        <a:lstStyle/>
        <a:p>
          <a:endParaRPr lang="ru-RU"/>
        </a:p>
      </dgm:t>
    </dgm:pt>
    <dgm:pt modelId="{ECEC5291-CCB6-46C4-9888-B54582929B58}" type="sibTrans" cxnId="{1C1DF1B5-407C-42E1-9A0F-0642B3D2A3AD}">
      <dgm:prSet/>
      <dgm:spPr/>
      <dgm:t>
        <a:bodyPr/>
        <a:lstStyle/>
        <a:p>
          <a:endParaRPr lang="ru-RU"/>
        </a:p>
      </dgm:t>
    </dgm:pt>
    <dgm:pt modelId="{0BAC1A10-1EBF-4FAC-B194-20BE0D4F01A9}">
      <dgm:prSet phldrT="[Текст]" custT="1"/>
      <dgm:spPr/>
      <dgm:t>
        <a:bodyPr/>
        <a:lstStyle/>
        <a:p>
          <a:r>
            <a:rPr lang="ru-RU" sz="2400" dirty="0" smtClean="0"/>
            <a:t>Разработка и введение универсальных модулей в программы </a:t>
          </a:r>
          <a:r>
            <a:rPr lang="ru-RU" sz="2400" dirty="0" err="1" smtClean="0"/>
            <a:t>бакалавриата</a:t>
          </a:r>
          <a:r>
            <a:rPr lang="ru-RU" sz="2400" dirty="0" smtClean="0"/>
            <a:t> и магистратуры</a:t>
          </a:r>
          <a:endParaRPr lang="ru-RU" sz="2400" dirty="0"/>
        </a:p>
      </dgm:t>
    </dgm:pt>
    <dgm:pt modelId="{C08CE3CD-21B0-46BD-AE24-8E660C63293F}" type="parTrans" cxnId="{8A69E93F-5C32-4781-986D-D490A5F98463}">
      <dgm:prSet/>
      <dgm:spPr/>
      <dgm:t>
        <a:bodyPr/>
        <a:lstStyle/>
        <a:p>
          <a:endParaRPr lang="ru-RU"/>
        </a:p>
      </dgm:t>
    </dgm:pt>
    <dgm:pt modelId="{D1E5B898-377B-417A-A204-AB6C39F966A1}" type="sibTrans" cxnId="{8A69E93F-5C32-4781-986D-D490A5F98463}">
      <dgm:prSet/>
      <dgm:spPr/>
      <dgm:t>
        <a:bodyPr/>
        <a:lstStyle/>
        <a:p>
          <a:endParaRPr lang="ru-RU"/>
        </a:p>
      </dgm:t>
    </dgm:pt>
    <dgm:pt modelId="{8B0488E0-5647-46B3-A23A-81757E29BECB}">
      <dgm:prSet phldrT="[Текст]" custT="1"/>
      <dgm:spPr/>
      <dgm:t>
        <a:bodyPr/>
        <a:lstStyle/>
        <a:p>
          <a:r>
            <a:rPr lang="ru-RU" sz="2400" dirty="0" smtClean="0"/>
            <a:t>Создание специализированных программ</a:t>
          </a:r>
          <a:endParaRPr lang="ru-RU" sz="2400" dirty="0"/>
        </a:p>
      </dgm:t>
    </dgm:pt>
    <dgm:pt modelId="{C8C62CBC-DA97-46E3-8DA7-2EB4AD20E429}" type="parTrans" cxnId="{44B3E1B6-DCA7-414D-A551-7CD41FF27745}">
      <dgm:prSet/>
      <dgm:spPr/>
      <dgm:t>
        <a:bodyPr/>
        <a:lstStyle/>
        <a:p>
          <a:endParaRPr lang="ru-RU"/>
        </a:p>
      </dgm:t>
    </dgm:pt>
    <dgm:pt modelId="{A6620B2E-44AD-4733-9733-DE2CC6043CF2}" type="sibTrans" cxnId="{44B3E1B6-DCA7-414D-A551-7CD41FF27745}">
      <dgm:prSet/>
      <dgm:spPr/>
      <dgm:t>
        <a:bodyPr/>
        <a:lstStyle/>
        <a:p>
          <a:endParaRPr lang="ru-RU"/>
        </a:p>
      </dgm:t>
    </dgm:pt>
    <dgm:pt modelId="{B783F121-47BA-4D57-8B18-06F39974F1CC}">
      <dgm:prSet phldrT="[Текст]" custT="1"/>
      <dgm:spPr/>
      <dgm:t>
        <a:bodyPr/>
        <a:lstStyle/>
        <a:p>
          <a:r>
            <a:rPr lang="ru-RU" sz="2400" dirty="0" smtClean="0"/>
            <a:t>Интеграция в программы переподготовки кадров комплекса компетенций, ориентированных на достижение ЦУР</a:t>
          </a:r>
          <a:endParaRPr lang="ru-RU" sz="2400" dirty="0"/>
        </a:p>
      </dgm:t>
    </dgm:pt>
    <dgm:pt modelId="{6AE06085-E8D6-46BF-A510-A0B2707EFA4D}" type="parTrans" cxnId="{8E84DE5F-9EA8-476B-AB3C-76E33ED793AF}">
      <dgm:prSet/>
      <dgm:spPr/>
      <dgm:t>
        <a:bodyPr/>
        <a:lstStyle/>
        <a:p>
          <a:endParaRPr lang="ru-RU"/>
        </a:p>
      </dgm:t>
    </dgm:pt>
    <dgm:pt modelId="{D1EB9232-705F-4898-A302-829F8E60D49A}" type="sibTrans" cxnId="{8E84DE5F-9EA8-476B-AB3C-76E33ED793AF}">
      <dgm:prSet/>
      <dgm:spPr/>
      <dgm:t>
        <a:bodyPr/>
        <a:lstStyle/>
        <a:p>
          <a:endParaRPr lang="ru-RU"/>
        </a:p>
      </dgm:t>
    </dgm:pt>
    <dgm:pt modelId="{86F4DC4E-E8A7-4487-B0E1-36F9DE69924D}">
      <dgm:prSet phldrT="[Текст]" custT="1"/>
      <dgm:spPr/>
      <dgm:t>
        <a:bodyPr/>
        <a:lstStyle/>
        <a:p>
          <a:r>
            <a:rPr lang="ru-RU" sz="2400" dirty="0" smtClean="0"/>
            <a:t>Участие в разработке новых комплексных индикаторов прогресса или регресса ЦУР</a:t>
          </a:r>
          <a:endParaRPr lang="ru-RU" sz="2400" dirty="0"/>
        </a:p>
      </dgm:t>
    </dgm:pt>
    <dgm:pt modelId="{4A297CA2-EC1A-4AD2-931D-FA67F4240465}" type="parTrans" cxnId="{0DE0D211-A8DF-4D1B-A41F-D3D6163AA469}">
      <dgm:prSet/>
      <dgm:spPr/>
      <dgm:t>
        <a:bodyPr/>
        <a:lstStyle/>
        <a:p>
          <a:endParaRPr lang="ru-RU"/>
        </a:p>
      </dgm:t>
    </dgm:pt>
    <dgm:pt modelId="{4A6BEB2E-2763-46DB-9335-0C9A1E5A5B36}" type="sibTrans" cxnId="{0DE0D211-A8DF-4D1B-A41F-D3D6163AA469}">
      <dgm:prSet/>
      <dgm:spPr/>
      <dgm:t>
        <a:bodyPr/>
        <a:lstStyle/>
        <a:p>
          <a:endParaRPr lang="ru-RU"/>
        </a:p>
      </dgm:t>
    </dgm:pt>
    <dgm:pt modelId="{DEA46FBD-1071-4F15-A721-B5FB4F418F34}">
      <dgm:prSet phldrT="[Текст]" custT="1"/>
      <dgm:spPr/>
      <dgm:t>
        <a:bodyPr/>
        <a:lstStyle/>
        <a:p>
          <a:r>
            <a:rPr lang="ru-RU" sz="2400" dirty="0" smtClean="0"/>
            <a:t>Учебно-методическая поддержка процесса обучения: подготовка информационных и аналитических материалов</a:t>
          </a:r>
          <a:endParaRPr lang="ru-RU" sz="2400" dirty="0"/>
        </a:p>
      </dgm:t>
    </dgm:pt>
    <dgm:pt modelId="{867718B0-6162-4748-87F6-8CC7ECFFBBEC}" type="parTrans" cxnId="{F6F947DE-282C-4C3F-8DDE-D6DB6A63E268}">
      <dgm:prSet/>
      <dgm:spPr/>
      <dgm:t>
        <a:bodyPr/>
        <a:lstStyle/>
        <a:p>
          <a:endParaRPr lang="ru-RU"/>
        </a:p>
      </dgm:t>
    </dgm:pt>
    <dgm:pt modelId="{C22421BF-D580-47AF-9C7A-C2C7443B5742}" type="sibTrans" cxnId="{F6F947DE-282C-4C3F-8DDE-D6DB6A63E268}">
      <dgm:prSet/>
      <dgm:spPr/>
      <dgm:t>
        <a:bodyPr/>
        <a:lstStyle/>
        <a:p>
          <a:endParaRPr lang="ru-RU"/>
        </a:p>
      </dgm:t>
    </dgm:pt>
    <dgm:pt modelId="{DCAFAC85-7642-459A-8C23-6A18D2A61E40}" type="pres">
      <dgm:prSet presAssocID="{5CB4CF53-5528-4DE0-A787-1EC63A798B8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C59B0D-0F35-4526-B376-17B53BBAC7C4}" type="pres">
      <dgm:prSet presAssocID="{05BCD780-BE1E-429C-B95C-D809B5AE2D47}" presName="Accent1" presStyleCnt="0"/>
      <dgm:spPr/>
    </dgm:pt>
    <dgm:pt modelId="{5D745E0A-5EF1-4823-8037-BBE1377C26BC}" type="pres">
      <dgm:prSet presAssocID="{05BCD780-BE1E-429C-B95C-D809B5AE2D47}" presName="Accent" presStyleLbl="node1" presStyleIdx="0" presStyleCnt="1" custScaleX="81179" custScaleY="78183"/>
      <dgm:spPr/>
    </dgm:pt>
    <dgm:pt modelId="{0F4700E1-937D-417B-A0FA-20D839392591}" type="pres">
      <dgm:prSet presAssocID="{05BCD780-BE1E-429C-B95C-D809B5AE2D47}" presName="Child1" presStyleLbl="revTx" presStyleIdx="0" presStyleCnt="2" custScaleX="142967" custScaleY="24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681EF-8EAA-474F-BB02-24032C2055CF}" type="pres">
      <dgm:prSet presAssocID="{05BCD780-BE1E-429C-B95C-D809B5AE2D47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0D211-A8DF-4D1B-A41F-D3D6163AA469}" srcId="{05BCD780-BE1E-429C-B95C-D809B5AE2D47}" destId="{86F4DC4E-E8A7-4487-B0E1-36F9DE69924D}" srcOrd="3" destOrd="0" parTransId="{4A297CA2-EC1A-4AD2-931D-FA67F4240465}" sibTransId="{4A6BEB2E-2763-46DB-9335-0C9A1E5A5B36}"/>
    <dgm:cxn modelId="{5B9D6EEF-27AD-4085-B7CB-D8F813C8D817}" type="presOf" srcId="{5CB4CF53-5528-4DE0-A787-1EC63A798B86}" destId="{DCAFAC85-7642-459A-8C23-6A18D2A61E40}" srcOrd="0" destOrd="0" presId="urn:microsoft.com/office/officeart/2009/layout/CircleArrowProcess"/>
    <dgm:cxn modelId="{97778DF9-0265-4AA8-A525-81C92C63F921}" type="presOf" srcId="{8B0488E0-5647-46B3-A23A-81757E29BECB}" destId="{0F4700E1-937D-417B-A0FA-20D839392591}" srcOrd="0" destOrd="1" presId="urn:microsoft.com/office/officeart/2009/layout/CircleArrowProcess"/>
    <dgm:cxn modelId="{E88CA2A7-EE43-4C17-9809-F5E0F5854CBB}" type="presOf" srcId="{DEA46FBD-1071-4F15-A721-B5FB4F418F34}" destId="{0F4700E1-937D-417B-A0FA-20D839392591}" srcOrd="0" destOrd="4" presId="urn:microsoft.com/office/officeart/2009/layout/CircleArrowProcess"/>
    <dgm:cxn modelId="{F6F947DE-282C-4C3F-8DDE-D6DB6A63E268}" srcId="{05BCD780-BE1E-429C-B95C-D809B5AE2D47}" destId="{DEA46FBD-1071-4F15-A721-B5FB4F418F34}" srcOrd="4" destOrd="0" parTransId="{867718B0-6162-4748-87F6-8CC7ECFFBBEC}" sibTransId="{C22421BF-D580-47AF-9C7A-C2C7443B5742}"/>
    <dgm:cxn modelId="{4D235C9D-F364-4788-8654-1B554955E378}" type="presOf" srcId="{0BAC1A10-1EBF-4FAC-B194-20BE0D4F01A9}" destId="{0F4700E1-937D-417B-A0FA-20D839392591}" srcOrd="0" destOrd="0" presId="urn:microsoft.com/office/officeart/2009/layout/CircleArrowProcess"/>
    <dgm:cxn modelId="{E853DF5C-18CD-41D2-9877-9A386F9DF5F3}" type="presOf" srcId="{05BCD780-BE1E-429C-B95C-D809B5AE2D47}" destId="{867681EF-8EAA-474F-BB02-24032C2055CF}" srcOrd="0" destOrd="0" presId="urn:microsoft.com/office/officeart/2009/layout/CircleArrowProcess"/>
    <dgm:cxn modelId="{1C1DF1B5-407C-42E1-9A0F-0642B3D2A3AD}" srcId="{5CB4CF53-5528-4DE0-A787-1EC63A798B86}" destId="{05BCD780-BE1E-429C-B95C-D809B5AE2D47}" srcOrd="0" destOrd="0" parTransId="{C0FC9130-F4A4-41B4-BBDF-E9FFCCC1B385}" sibTransId="{ECEC5291-CCB6-46C4-9888-B54582929B58}"/>
    <dgm:cxn modelId="{7B2317E9-2E56-4571-A61B-18D6DA1478A8}" type="presOf" srcId="{86F4DC4E-E8A7-4487-B0E1-36F9DE69924D}" destId="{0F4700E1-937D-417B-A0FA-20D839392591}" srcOrd="0" destOrd="3" presId="urn:microsoft.com/office/officeart/2009/layout/CircleArrowProcess"/>
    <dgm:cxn modelId="{8A69E93F-5C32-4781-986D-D490A5F98463}" srcId="{05BCD780-BE1E-429C-B95C-D809B5AE2D47}" destId="{0BAC1A10-1EBF-4FAC-B194-20BE0D4F01A9}" srcOrd="0" destOrd="0" parTransId="{C08CE3CD-21B0-46BD-AE24-8E660C63293F}" sibTransId="{D1E5B898-377B-417A-A204-AB6C39F966A1}"/>
    <dgm:cxn modelId="{8E84DE5F-9EA8-476B-AB3C-76E33ED793AF}" srcId="{05BCD780-BE1E-429C-B95C-D809B5AE2D47}" destId="{B783F121-47BA-4D57-8B18-06F39974F1CC}" srcOrd="2" destOrd="0" parTransId="{6AE06085-E8D6-46BF-A510-A0B2707EFA4D}" sibTransId="{D1EB9232-705F-4898-A302-829F8E60D49A}"/>
    <dgm:cxn modelId="{44B3E1B6-DCA7-414D-A551-7CD41FF27745}" srcId="{05BCD780-BE1E-429C-B95C-D809B5AE2D47}" destId="{8B0488E0-5647-46B3-A23A-81757E29BECB}" srcOrd="1" destOrd="0" parTransId="{C8C62CBC-DA97-46E3-8DA7-2EB4AD20E429}" sibTransId="{A6620B2E-44AD-4733-9733-DE2CC6043CF2}"/>
    <dgm:cxn modelId="{980F19FC-76FB-413C-BDDB-1EECE91D690F}" type="presOf" srcId="{B783F121-47BA-4D57-8B18-06F39974F1CC}" destId="{0F4700E1-937D-417B-A0FA-20D839392591}" srcOrd="0" destOrd="2" presId="urn:microsoft.com/office/officeart/2009/layout/CircleArrowProcess"/>
    <dgm:cxn modelId="{40AC7B00-7ADD-4436-98E3-1905B259CC7F}" type="presParOf" srcId="{DCAFAC85-7642-459A-8C23-6A18D2A61E40}" destId="{86C59B0D-0F35-4526-B376-17B53BBAC7C4}" srcOrd="0" destOrd="0" presId="urn:microsoft.com/office/officeart/2009/layout/CircleArrowProcess"/>
    <dgm:cxn modelId="{B464D2DB-26C1-444B-A03B-59217B48DF35}" type="presParOf" srcId="{86C59B0D-0F35-4526-B376-17B53BBAC7C4}" destId="{5D745E0A-5EF1-4823-8037-BBE1377C26BC}" srcOrd="0" destOrd="0" presId="urn:microsoft.com/office/officeart/2009/layout/CircleArrowProcess"/>
    <dgm:cxn modelId="{A0755A82-B1D3-4B54-B8C3-1106B2AD6389}" type="presParOf" srcId="{DCAFAC85-7642-459A-8C23-6A18D2A61E40}" destId="{0F4700E1-937D-417B-A0FA-20D839392591}" srcOrd="1" destOrd="0" presId="urn:microsoft.com/office/officeart/2009/layout/CircleArrowProcess"/>
    <dgm:cxn modelId="{164ADAC4-70D7-4A59-AABC-A5A7AB8A4F3F}" type="presParOf" srcId="{DCAFAC85-7642-459A-8C23-6A18D2A61E40}" destId="{867681EF-8EAA-474F-BB02-24032C2055CF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E553A8-5B49-4A5D-99A1-6CBD78030638}" type="doc">
      <dgm:prSet loTypeId="urn:microsoft.com/office/officeart/2008/layout/RadialCluster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371ECCF-3672-4F07-90BB-D11F58BABE6D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Научное обеспечение реализации ЦУР в НИК АГУПКР</a:t>
          </a:r>
          <a:endParaRPr lang="ru-RU" dirty="0"/>
        </a:p>
      </dgm:t>
    </dgm:pt>
    <dgm:pt modelId="{3186F4D8-D851-445B-A2DA-E7D4AC3430C9}" type="parTrans" cxnId="{E04D8C34-6FB0-4A09-B7EC-CEFBD3EB2F3D}">
      <dgm:prSet/>
      <dgm:spPr/>
      <dgm:t>
        <a:bodyPr/>
        <a:lstStyle/>
        <a:p>
          <a:endParaRPr lang="ru-RU"/>
        </a:p>
      </dgm:t>
    </dgm:pt>
    <dgm:pt modelId="{5621DF71-2FBB-432F-886E-06F71B894140}" type="sibTrans" cxnId="{E04D8C34-6FB0-4A09-B7EC-CEFBD3EB2F3D}">
      <dgm:prSet/>
      <dgm:spPr/>
      <dgm:t>
        <a:bodyPr/>
        <a:lstStyle/>
        <a:p>
          <a:endParaRPr lang="ru-RU"/>
        </a:p>
      </dgm:t>
    </dgm:pt>
    <dgm:pt modelId="{8E69D97E-5426-49A1-86A2-7B96489623E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Подготовка в членство Инициативы ООН «Взаимодействие с академическими кругами». Подготовка проекта</a:t>
          </a:r>
          <a:endParaRPr lang="ru-RU" sz="2000" dirty="0">
            <a:solidFill>
              <a:schemeClr val="tx1"/>
            </a:solidFill>
          </a:endParaRPr>
        </a:p>
      </dgm:t>
    </dgm:pt>
    <dgm:pt modelId="{229AA39B-0840-4780-9D9E-9E8726977A96}" type="parTrans" cxnId="{3D625098-9026-4A6B-A18E-01646FE2EC15}">
      <dgm:prSet/>
      <dgm:spPr/>
      <dgm:t>
        <a:bodyPr/>
        <a:lstStyle/>
        <a:p>
          <a:endParaRPr lang="ru-RU"/>
        </a:p>
      </dgm:t>
    </dgm:pt>
    <dgm:pt modelId="{98AB93ED-E2CC-4BB1-929C-9E1D10C9EDFF}" type="sibTrans" cxnId="{3D625098-9026-4A6B-A18E-01646FE2EC15}">
      <dgm:prSet/>
      <dgm:spPr/>
      <dgm:t>
        <a:bodyPr/>
        <a:lstStyle/>
        <a:p>
          <a:endParaRPr lang="ru-RU"/>
        </a:p>
      </dgm:t>
    </dgm:pt>
    <dgm:pt modelId="{301F1EAA-8EAF-4C14-A8D4-8A47888F5F3A}">
      <dgm:prSet phldrT="[Текст]" custT="1"/>
      <dgm:spPr>
        <a:solidFill>
          <a:srgbClr val="F09AE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Совместная работа с УНИТВИН кафедр ЮНЕСКО. Подготовка проекта</a:t>
          </a:r>
          <a:endParaRPr lang="ru-RU" sz="2000" dirty="0">
            <a:solidFill>
              <a:schemeClr val="tx1"/>
            </a:solidFill>
          </a:endParaRPr>
        </a:p>
      </dgm:t>
    </dgm:pt>
    <dgm:pt modelId="{A42EDCC8-E128-4E5F-AC7A-67C992507776}" type="parTrans" cxnId="{E51C5E87-D582-4375-8CFA-F54B23E99816}">
      <dgm:prSet/>
      <dgm:spPr/>
      <dgm:t>
        <a:bodyPr/>
        <a:lstStyle/>
        <a:p>
          <a:endParaRPr lang="ru-RU"/>
        </a:p>
      </dgm:t>
    </dgm:pt>
    <dgm:pt modelId="{031D6D12-FFFF-4E25-8752-B5C6383CBEBD}" type="sibTrans" cxnId="{E51C5E87-D582-4375-8CFA-F54B23E99816}">
      <dgm:prSet/>
      <dgm:spPr/>
      <dgm:t>
        <a:bodyPr/>
        <a:lstStyle/>
        <a:p>
          <a:endParaRPr lang="ru-RU"/>
        </a:p>
      </dgm:t>
    </dgm:pt>
    <dgm:pt modelId="{EDC2D0BC-3601-44B4-99DA-EDFA0871272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Проведение серий интерактивных презентаций касающихся ЦУР. Подготовка проектов.</a:t>
          </a:r>
          <a:endParaRPr lang="ru-RU" sz="2000" dirty="0">
            <a:solidFill>
              <a:schemeClr val="tx1"/>
            </a:solidFill>
          </a:endParaRPr>
        </a:p>
      </dgm:t>
    </dgm:pt>
    <dgm:pt modelId="{2AAA5BE5-D080-4C4A-875E-AB3B1920A8F9}" type="parTrans" cxnId="{E374E491-9186-43C8-BF76-EAF33C5CD8CE}">
      <dgm:prSet/>
      <dgm:spPr/>
      <dgm:t>
        <a:bodyPr/>
        <a:lstStyle/>
        <a:p>
          <a:endParaRPr lang="ru-RU"/>
        </a:p>
      </dgm:t>
    </dgm:pt>
    <dgm:pt modelId="{5580BE40-F476-4153-AF90-FD082792F03F}" type="sibTrans" cxnId="{E374E491-9186-43C8-BF76-EAF33C5CD8CE}">
      <dgm:prSet/>
      <dgm:spPr/>
      <dgm:t>
        <a:bodyPr/>
        <a:lstStyle/>
        <a:p>
          <a:endParaRPr lang="ru-RU"/>
        </a:p>
      </dgm:t>
    </dgm:pt>
    <dgm:pt modelId="{D255F95C-6F4C-4FB3-87A6-017DF7E9AE0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Проведение исследований, мониторингов. Подготовка аналитических материалов.</a:t>
          </a:r>
          <a:endParaRPr lang="ru-RU" sz="2000" dirty="0">
            <a:solidFill>
              <a:schemeClr val="tx1"/>
            </a:solidFill>
          </a:endParaRPr>
        </a:p>
      </dgm:t>
    </dgm:pt>
    <dgm:pt modelId="{B5ABC0D6-5D61-445B-AB15-95910829161F}" type="parTrans" cxnId="{E7BC29F8-7685-4328-9308-6E0F6A5E97F5}">
      <dgm:prSet/>
      <dgm:spPr/>
      <dgm:t>
        <a:bodyPr/>
        <a:lstStyle/>
        <a:p>
          <a:endParaRPr lang="ru-RU"/>
        </a:p>
      </dgm:t>
    </dgm:pt>
    <dgm:pt modelId="{D936EA63-E275-4E33-97A1-7A78BF70965B}" type="sibTrans" cxnId="{E7BC29F8-7685-4328-9308-6E0F6A5E97F5}">
      <dgm:prSet/>
      <dgm:spPr/>
      <dgm:t>
        <a:bodyPr/>
        <a:lstStyle/>
        <a:p>
          <a:endParaRPr lang="ru-RU"/>
        </a:p>
      </dgm:t>
    </dgm:pt>
    <dgm:pt modelId="{4CF0A0DB-11B0-4298-A8AD-B7669445505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Проведение гражданского форума. Подготовка проекта.</a:t>
          </a:r>
          <a:endParaRPr lang="ru-RU" sz="2000" dirty="0">
            <a:solidFill>
              <a:schemeClr val="tx1"/>
            </a:solidFill>
          </a:endParaRPr>
        </a:p>
      </dgm:t>
    </dgm:pt>
    <dgm:pt modelId="{721817C1-A47C-4125-8B40-6135C9D7FC2C}" type="parTrans" cxnId="{38108117-5302-4943-AB6B-25FC0C0CDF01}">
      <dgm:prSet/>
      <dgm:spPr/>
      <dgm:t>
        <a:bodyPr/>
        <a:lstStyle/>
        <a:p>
          <a:endParaRPr lang="ru-RU"/>
        </a:p>
      </dgm:t>
    </dgm:pt>
    <dgm:pt modelId="{7878C286-5726-44DE-A2AC-6A04B22AF92F}" type="sibTrans" cxnId="{38108117-5302-4943-AB6B-25FC0C0CDF01}">
      <dgm:prSet/>
      <dgm:spPr/>
      <dgm:t>
        <a:bodyPr/>
        <a:lstStyle/>
        <a:p>
          <a:endParaRPr lang="ru-RU"/>
        </a:p>
      </dgm:t>
    </dgm:pt>
    <dgm:pt modelId="{8A9C5627-F643-4C42-8B52-AAB03C16B6EB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Обсуждение работ аспирантов, магистрантов и студентов</a:t>
          </a:r>
          <a:endParaRPr lang="ru-RU" sz="2000" dirty="0">
            <a:solidFill>
              <a:schemeClr val="tx1"/>
            </a:solidFill>
          </a:endParaRPr>
        </a:p>
      </dgm:t>
    </dgm:pt>
    <dgm:pt modelId="{938C5E20-8457-4133-BF9B-35330DE9F5E7}" type="parTrans" cxnId="{226D1202-B853-4B23-B769-7AAA6D67A035}">
      <dgm:prSet/>
      <dgm:spPr/>
      <dgm:t>
        <a:bodyPr/>
        <a:lstStyle/>
        <a:p>
          <a:endParaRPr lang="ru-RU"/>
        </a:p>
      </dgm:t>
    </dgm:pt>
    <dgm:pt modelId="{B879DF71-E602-4ADA-ABB2-08852815FBED}" type="sibTrans" cxnId="{226D1202-B853-4B23-B769-7AAA6D67A035}">
      <dgm:prSet/>
      <dgm:spPr/>
      <dgm:t>
        <a:bodyPr/>
        <a:lstStyle/>
        <a:p>
          <a:endParaRPr lang="ru-RU"/>
        </a:p>
      </dgm:t>
    </dgm:pt>
    <dgm:pt modelId="{FF7E785F-CAD9-4199-BFF1-2C059B39F32A}" type="pres">
      <dgm:prSet presAssocID="{DDE553A8-5B49-4A5D-99A1-6CBD7803063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E2489C8-C1FD-46D9-9E44-35570C250B87}" type="pres">
      <dgm:prSet presAssocID="{0371ECCF-3672-4F07-90BB-D11F58BABE6D}" presName="singleCycle" presStyleCnt="0"/>
      <dgm:spPr/>
    </dgm:pt>
    <dgm:pt modelId="{228EC18A-DF2E-4C56-8E92-87C829131FE7}" type="pres">
      <dgm:prSet presAssocID="{0371ECCF-3672-4F07-90BB-D11F58BABE6D}" presName="singleCenter" presStyleLbl="node1" presStyleIdx="0" presStyleCnt="7" custScaleX="112952" custScaleY="11378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D743684-1534-45EA-BF1E-9ED39120FF6D}" type="pres">
      <dgm:prSet presAssocID="{229AA39B-0840-4780-9D9E-9E8726977A96}" presName="Name56" presStyleLbl="parChTrans1D2" presStyleIdx="0" presStyleCnt="6"/>
      <dgm:spPr/>
      <dgm:t>
        <a:bodyPr/>
        <a:lstStyle/>
        <a:p>
          <a:endParaRPr lang="ru-RU"/>
        </a:p>
      </dgm:t>
    </dgm:pt>
    <dgm:pt modelId="{2342A2E0-E1B5-411A-B0A3-8D0F3A1C5768}" type="pres">
      <dgm:prSet presAssocID="{8E69D97E-5426-49A1-86A2-7B96489623E6}" presName="text0" presStyleLbl="node1" presStyleIdx="1" presStyleCnt="7" custScaleX="333321" custScaleY="159885" custRadScaleRad="80085" custRadScaleInc="7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D3FF7-DE89-4B3C-B21C-8B56AEF96BFF}" type="pres">
      <dgm:prSet presAssocID="{A42EDCC8-E128-4E5F-AC7A-67C992507776}" presName="Name56" presStyleLbl="parChTrans1D2" presStyleIdx="1" presStyleCnt="6"/>
      <dgm:spPr/>
      <dgm:t>
        <a:bodyPr/>
        <a:lstStyle/>
        <a:p>
          <a:endParaRPr lang="ru-RU"/>
        </a:p>
      </dgm:t>
    </dgm:pt>
    <dgm:pt modelId="{AA2FD054-E5CB-41F5-8834-FC9D0703B2C6}" type="pres">
      <dgm:prSet presAssocID="{301F1EAA-8EAF-4C14-A8D4-8A47888F5F3A}" presName="text0" presStyleLbl="node1" presStyleIdx="2" presStyleCnt="7" custScaleX="292499" custScaleY="159885" custRadScaleRad="139168" custRadScaleInc="59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07521-F75B-4D68-AA4C-3699FF6C9EEC}" type="pres">
      <dgm:prSet presAssocID="{2AAA5BE5-D080-4C4A-875E-AB3B1920A8F9}" presName="Name56" presStyleLbl="parChTrans1D2" presStyleIdx="2" presStyleCnt="6"/>
      <dgm:spPr/>
      <dgm:t>
        <a:bodyPr/>
        <a:lstStyle/>
        <a:p>
          <a:endParaRPr lang="ru-RU"/>
        </a:p>
      </dgm:t>
    </dgm:pt>
    <dgm:pt modelId="{51BCC9FE-5876-4330-B561-17AB8BDD4CE8}" type="pres">
      <dgm:prSet presAssocID="{EDC2D0BC-3601-44B4-99DA-EDFA0871272D}" presName="text0" presStyleLbl="node1" presStyleIdx="3" presStyleCnt="7" custScaleX="298192" custScaleY="159885" custRadScaleRad="155409" custRadScaleInc="-47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AA743-F3B1-4F69-98D7-4DF87221C72B}" type="pres">
      <dgm:prSet presAssocID="{B5ABC0D6-5D61-445B-AB15-95910829161F}" presName="Name56" presStyleLbl="parChTrans1D2" presStyleIdx="3" presStyleCnt="6"/>
      <dgm:spPr/>
      <dgm:t>
        <a:bodyPr/>
        <a:lstStyle/>
        <a:p>
          <a:endParaRPr lang="ru-RU"/>
        </a:p>
      </dgm:t>
    </dgm:pt>
    <dgm:pt modelId="{8316BE04-1A46-4CB4-AC25-B727C3578957}" type="pres">
      <dgm:prSet presAssocID="{D255F95C-6F4C-4FB3-87A6-017DF7E9AE0F}" presName="text0" presStyleLbl="node1" presStyleIdx="4" presStyleCnt="7" custScaleX="287621" custScaleY="159885" custRadScaleRad="75203" custRadScaleInc="4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97D69-4DC1-4088-A4A0-31C1E583928E}" type="pres">
      <dgm:prSet presAssocID="{721817C1-A47C-4125-8B40-6135C9D7FC2C}" presName="Name56" presStyleLbl="parChTrans1D2" presStyleIdx="4" presStyleCnt="6"/>
      <dgm:spPr/>
      <dgm:t>
        <a:bodyPr/>
        <a:lstStyle/>
        <a:p>
          <a:endParaRPr lang="ru-RU"/>
        </a:p>
      </dgm:t>
    </dgm:pt>
    <dgm:pt modelId="{08B16C47-30B3-44DA-87E8-DEB873BC1A21}" type="pres">
      <dgm:prSet presAssocID="{4CF0A0DB-11B0-4298-A8AD-B76694455056}" presName="text0" presStyleLbl="node1" presStyleIdx="5" presStyleCnt="7" custScaleX="268687" custScaleY="159885" custRadScaleRad="158829" custRadScaleInc="52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82127-9698-4CB9-94B6-6B62FE74E78A}" type="pres">
      <dgm:prSet presAssocID="{938C5E20-8457-4133-BF9B-35330DE9F5E7}" presName="Name56" presStyleLbl="parChTrans1D2" presStyleIdx="5" presStyleCnt="6"/>
      <dgm:spPr/>
      <dgm:t>
        <a:bodyPr/>
        <a:lstStyle/>
        <a:p>
          <a:endParaRPr lang="ru-RU"/>
        </a:p>
      </dgm:t>
    </dgm:pt>
    <dgm:pt modelId="{0A0C815F-82E5-413B-BE38-E708105DAECB}" type="pres">
      <dgm:prSet presAssocID="{8A9C5627-F643-4C42-8B52-AAB03C16B6EB}" presName="text0" presStyleLbl="node1" presStyleIdx="6" presStyleCnt="7" custScaleX="291796" custScaleY="159885" custRadScaleRad="138591" custRadScaleInc="-54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D1202-B853-4B23-B769-7AAA6D67A035}" srcId="{0371ECCF-3672-4F07-90BB-D11F58BABE6D}" destId="{8A9C5627-F643-4C42-8B52-AAB03C16B6EB}" srcOrd="5" destOrd="0" parTransId="{938C5E20-8457-4133-BF9B-35330DE9F5E7}" sibTransId="{B879DF71-E602-4ADA-ABB2-08852815FBED}"/>
    <dgm:cxn modelId="{0814D0E5-B38B-4880-AF3F-D1886DC633CE}" type="presOf" srcId="{EDC2D0BC-3601-44B4-99DA-EDFA0871272D}" destId="{51BCC9FE-5876-4330-B561-17AB8BDD4CE8}" srcOrd="0" destOrd="0" presId="urn:microsoft.com/office/officeart/2008/layout/RadialCluster"/>
    <dgm:cxn modelId="{A373EAEE-3F25-41D4-ABF0-7E5F8EB21FEB}" type="presOf" srcId="{229AA39B-0840-4780-9D9E-9E8726977A96}" destId="{8D743684-1534-45EA-BF1E-9ED39120FF6D}" srcOrd="0" destOrd="0" presId="urn:microsoft.com/office/officeart/2008/layout/RadialCluster"/>
    <dgm:cxn modelId="{E04D8C34-6FB0-4A09-B7EC-CEFBD3EB2F3D}" srcId="{DDE553A8-5B49-4A5D-99A1-6CBD78030638}" destId="{0371ECCF-3672-4F07-90BB-D11F58BABE6D}" srcOrd="0" destOrd="0" parTransId="{3186F4D8-D851-445B-A2DA-E7D4AC3430C9}" sibTransId="{5621DF71-2FBB-432F-886E-06F71B894140}"/>
    <dgm:cxn modelId="{06488881-89BE-4FF1-B205-07F5BDE7ED9E}" type="presOf" srcId="{721817C1-A47C-4125-8B40-6135C9D7FC2C}" destId="{AAE97D69-4DC1-4088-A4A0-31C1E583928E}" srcOrd="0" destOrd="0" presId="urn:microsoft.com/office/officeart/2008/layout/RadialCluster"/>
    <dgm:cxn modelId="{F1184530-3946-4EDD-B55A-C6D30793DE10}" type="presOf" srcId="{0371ECCF-3672-4F07-90BB-D11F58BABE6D}" destId="{228EC18A-DF2E-4C56-8E92-87C829131FE7}" srcOrd="0" destOrd="0" presId="urn:microsoft.com/office/officeart/2008/layout/RadialCluster"/>
    <dgm:cxn modelId="{0E17CF3C-CB32-44B7-8287-C468BCA17291}" type="presOf" srcId="{8E69D97E-5426-49A1-86A2-7B96489623E6}" destId="{2342A2E0-E1B5-411A-B0A3-8D0F3A1C5768}" srcOrd="0" destOrd="0" presId="urn:microsoft.com/office/officeart/2008/layout/RadialCluster"/>
    <dgm:cxn modelId="{E374E491-9186-43C8-BF76-EAF33C5CD8CE}" srcId="{0371ECCF-3672-4F07-90BB-D11F58BABE6D}" destId="{EDC2D0BC-3601-44B4-99DA-EDFA0871272D}" srcOrd="2" destOrd="0" parTransId="{2AAA5BE5-D080-4C4A-875E-AB3B1920A8F9}" sibTransId="{5580BE40-F476-4153-AF90-FD082792F03F}"/>
    <dgm:cxn modelId="{F5ADDE87-FD18-4750-A806-230215FB23C5}" type="presOf" srcId="{D255F95C-6F4C-4FB3-87A6-017DF7E9AE0F}" destId="{8316BE04-1A46-4CB4-AC25-B727C3578957}" srcOrd="0" destOrd="0" presId="urn:microsoft.com/office/officeart/2008/layout/RadialCluster"/>
    <dgm:cxn modelId="{E7BC29F8-7685-4328-9308-6E0F6A5E97F5}" srcId="{0371ECCF-3672-4F07-90BB-D11F58BABE6D}" destId="{D255F95C-6F4C-4FB3-87A6-017DF7E9AE0F}" srcOrd="3" destOrd="0" parTransId="{B5ABC0D6-5D61-445B-AB15-95910829161F}" sibTransId="{D936EA63-E275-4E33-97A1-7A78BF70965B}"/>
    <dgm:cxn modelId="{A004DE09-04B8-42F0-AB90-658FE18018F5}" type="presOf" srcId="{A42EDCC8-E128-4E5F-AC7A-67C992507776}" destId="{CF5D3FF7-DE89-4B3C-B21C-8B56AEF96BFF}" srcOrd="0" destOrd="0" presId="urn:microsoft.com/office/officeart/2008/layout/RadialCluster"/>
    <dgm:cxn modelId="{21B06805-43B0-4B10-99A8-A182720ED373}" type="presOf" srcId="{938C5E20-8457-4133-BF9B-35330DE9F5E7}" destId="{45782127-9698-4CB9-94B6-6B62FE74E78A}" srcOrd="0" destOrd="0" presId="urn:microsoft.com/office/officeart/2008/layout/RadialCluster"/>
    <dgm:cxn modelId="{52F5C028-F30F-4C29-836D-16840F0A452B}" type="presOf" srcId="{DDE553A8-5B49-4A5D-99A1-6CBD78030638}" destId="{FF7E785F-CAD9-4199-BFF1-2C059B39F32A}" srcOrd="0" destOrd="0" presId="urn:microsoft.com/office/officeart/2008/layout/RadialCluster"/>
    <dgm:cxn modelId="{F12B0D80-71D2-4EE4-BA41-31C4D74701E9}" type="presOf" srcId="{2AAA5BE5-D080-4C4A-875E-AB3B1920A8F9}" destId="{81A07521-F75B-4D68-AA4C-3699FF6C9EEC}" srcOrd="0" destOrd="0" presId="urn:microsoft.com/office/officeart/2008/layout/RadialCluster"/>
    <dgm:cxn modelId="{364452DA-0176-4C1E-8BAB-043DCC90C3F1}" type="presOf" srcId="{B5ABC0D6-5D61-445B-AB15-95910829161F}" destId="{512AA743-F3B1-4F69-98D7-4DF87221C72B}" srcOrd="0" destOrd="0" presId="urn:microsoft.com/office/officeart/2008/layout/RadialCluster"/>
    <dgm:cxn modelId="{3D625098-9026-4A6B-A18E-01646FE2EC15}" srcId="{0371ECCF-3672-4F07-90BB-D11F58BABE6D}" destId="{8E69D97E-5426-49A1-86A2-7B96489623E6}" srcOrd="0" destOrd="0" parTransId="{229AA39B-0840-4780-9D9E-9E8726977A96}" sibTransId="{98AB93ED-E2CC-4BB1-929C-9E1D10C9EDFF}"/>
    <dgm:cxn modelId="{38108117-5302-4943-AB6B-25FC0C0CDF01}" srcId="{0371ECCF-3672-4F07-90BB-D11F58BABE6D}" destId="{4CF0A0DB-11B0-4298-A8AD-B76694455056}" srcOrd="4" destOrd="0" parTransId="{721817C1-A47C-4125-8B40-6135C9D7FC2C}" sibTransId="{7878C286-5726-44DE-A2AC-6A04B22AF92F}"/>
    <dgm:cxn modelId="{C986A83E-1E83-4EF6-9082-585E7BF08240}" type="presOf" srcId="{301F1EAA-8EAF-4C14-A8D4-8A47888F5F3A}" destId="{AA2FD054-E5CB-41F5-8834-FC9D0703B2C6}" srcOrd="0" destOrd="0" presId="urn:microsoft.com/office/officeart/2008/layout/RadialCluster"/>
    <dgm:cxn modelId="{E51C5E87-D582-4375-8CFA-F54B23E99816}" srcId="{0371ECCF-3672-4F07-90BB-D11F58BABE6D}" destId="{301F1EAA-8EAF-4C14-A8D4-8A47888F5F3A}" srcOrd="1" destOrd="0" parTransId="{A42EDCC8-E128-4E5F-AC7A-67C992507776}" sibTransId="{031D6D12-FFFF-4E25-8752-B5C6383CBEBD}"/>
    <dgm:cxn modelId="{22A4F537-8E91-482D-BE55-82F1F72B7BF0}" type="presOf" srcId="{4CF0A0DB-11B0-4298-A8AD-B76694455056}" destId="{08B16C47-30B3-44DA-87E8-DEB873BC1A21}" srcOrd="0" destOrd="0" presId="urn:microsoft.com/office/officeart/2008/layout/RadialCluster"/>
    <dgm:cxn modelId="{B3B14CBA-F66D-46EB-84DB-D23BA1AD311D}" type="presOf" srcId="{8A9C5627-F643-4C42-8B52-AAB03C16B6EB}" destId="{0A0C815F-82E5-413B-BE38-E708105DAECB}" srcOrd="0" destOrd="0" presId="urn:microsoft.com/office/officeart/2008/layout/RadialCluster"/>
    <dgm:cxn modelId="{5DE0601B-A3B3-4CD0-AE65-9E7E3182F90E}" type="presParOf" srcId="{FF7E785F-CAD9-4199-BFF1-2C059B39F32A}" destId="{9E2489C8-C1FD-46D9-9E44-35570C250B87}" srcOrd="0" destOrd="0" presId="urn:microsoft.com/office/officeart/2008/layout/RadialCluster"/>
    <dgm:cxn modelId="{5386CCCB-7AC2-40FB-9C1C-B703545656AA}" type="presParOf" srcId="{9E2489C8-C1FD-46D9-9E44-35570C250B87}" destId="{228EC18A-DF2E-4C56-8E92-87C829131FE7}" srcOrd="0" destOrd="0" presId="urn:microsoft.com/office/officeart/2008/layout/RadialCluster"/>
    <dgm:cxn modelId="{9526451A-1F6C-4DA5-9642-33B9C904DE4F}" type="presParOf" srcId="{9E2489C8-C1FD-46D9-9E44-35570C250B87}" destId="{8D743684-1534-45EA-BF1E-9ED39120FF6D}" srcOrd="1" destOrd="0" presId="urn:microsoft.com/office/officeart/2008/layout/RadialCluster"/>
    <dgm:cxn modelId="{5A8212CD-FBFF-4FD6-A1B8-78701B3DA1D8}" type="presParOf" srcId="{9E2489C8-C1FD-46D9-9E44-35570C250B87}" destId="{2342A2E0-E1B5-411A-B0A3-8D0F3A1C5768}" srcOrd="2" destOrd="0" presId="urn:microsoft.com/office/officeart/2008/layout/RadialCluster"/>
    <dgm:cxn modelId="{F61B7E1A-985F-4B0F-BEB8-E37C0D4E1BA7}" type="presParOf" srcId="{9E2489C8-C1FD-46D9-9E44-35570C250B87}" destId="{CF5D3FF7-DE89-4B3C-B21C-8B56AEF96BFF}" srcOrd="3" destOrd="0" presId="urn:microsoft.com/office/officeart/2008/layout/RadialCluster"/>
    <dgm:cxn modelId="{1D426255-03C5-453F-8D43-070AFE58BEC4}" type="presParOf" srcId="{9E2489C8-C1FD-46D9-9E44-35570C250B87}" destId="{AA2FD054-E5CB-41F5-8834-FC9D0703B2C6}" srcOrd="4" destOrd="0" presId="urn:microsoft.com/office/officeart/2008/layout/RadialCluster"/>
    <dgm:cxn modelId="{F2259D40-B031-4660-B478-C3AFB508DE9D}" type="presParOf" srcId="{9E2489C8-C1FD-46D9-9E44-35570C250B87}" destId="{81A07521-F75B-4D68-AA4C-3699FF6C9EEC}" srcOrd="5" destOrd="0" presId="urn:microsoft.com/office/officeart/2008/layout/RadialCluster"/>
    <dgm:cxn modelId="{43B5FEB9-0DA3-424B-8E55-86FE232A3A3F}" type="presParOf" srcId="{9E2489C8-C1FD-46D9-9E44-35570C250B87}" destId="{51BCC9FE-5876-4330-B561-17AB8BDD4CE8}" srcOrd="6" destOrd="0" presId="urn:microsoft.com/office/officeart/2008/layout/RadialCluster"/>
    <dgm:cxn modelId="{2A4A2DCE-43FF-4822-9A53-39EB5ADA0694}" type="presParOf" srcId="{9E2489C8-C1FD-46D9-9E44-35570C250B87}" destId="{512AA743-F3B1-4F69-98D7-4DF87221C72B}" srcOrd="7" destOrd="0" presId="urn:microsoft.com/office/officeart/2008/layout/RadialCluster"/>
    <dgm:cxn modelId="{5781904C-25EE-4315-9BE3-9979B2C86F71}" type="presParOf" srcId="{9E2489C8-C1FD-46D9-9E44-35570C250B87}" destId="{8316BE04-1A46-4CB4-AC25-B727C3578957}" srcOrd="8" destOrd="0" presId="urn:microsoft.com/office/officeart/2008/layout/RadialCluster"/>
    <dgm:cxn modelId="{8B6FCAE2-2C25-47D3-9693-4AFD270E85FC}" type="presParOf" srcId="{9E2489C8-C1FD-46D9-9E44-35570C250B87}" destId="{AAE97D69-4DC1-4088-A4A0-31C1E583928E}" srcOrd="9" destOrd="0" presId="urn:microsoft.com/office/officeart/2008/layout/RadialCluster"/>
    <dgm:cxn modelId="{2A90055D-54C0-4859-B0F4-DB8F99C6412F}" type="presParOf" srcId="{9E2489C8-C1FD-46D9-9E44-35570C250B87}" destId="{08B16C47-30B3-44DA-87E8-DEB873BC1A21}" srcOrd="10" destOrd="0" presId="urn:microsoft.com/office/officeart/2008/layout/RadialCluster"/>
    <dgm:cxn modelId="{108FBB40-0884-4FCE-8D4D-BE62BCA2B8B0}" type="presParOf" srcId="{9E2489C8-C1FD-46D9-9E44-35570C250B87}" destId="{45782127-9698-4CB9-94B6-6B62FE74E78A}" srcOrd="11" destOrd="0" presId="urn:microsoft.com/office/officeart/2008/layout/RadialCluster"/>
    <dgm:cxn modelId="{A39FE7F4-6266-4DE9-9301-A64CA1135160}" type="presParOf" srcId="{9E2489C8-C1FD-46D9-9E44-35570C250B87}" destId="{0A0C815F-82E5-413B-BE38-E708105DAECB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ACDD0E-8FF5-4542-9B1E-F9C3EECE6A3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D76C61-B638-44EE-A8B8-B8C4C1017211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Система местного самоуправления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37A848E-0D4A-4CD2-BD7C-D2DC98DBE4F6}" type="parTrans" cxnId="{03F5D4D8-5522-42B0-9C0E-E1C6705320B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E3F0022-1162-4897-9076-9253F37BD92A}" type="sibTrans" cxnId="{03F5D4D8-5522-42B0-9C0E-E1C6705320B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D78BE304-D634-4E59-9161-C7242BFCBB0A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Местный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кенеш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C465346-1637-4F0A-96FA-5BC7597ABF48}" type="parTrans" cxnId="{D2822E47-5D06-422A-A6A4-4A8945AA342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16E1ED2-1DDD-44BA-9592-BC2DFCCBA600}" type="sibTrans" cxnId="{D2822E47-5D06-422A-A6A4-4A8945AA342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9D1A9E37-7F65-40A9-A699-F9DE7B65E0D2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Исполнительный орган МСУ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15B434F-3D16-4B16-B9C2-2D8019B8C476}" type="parTrans" cxnId="{7567DF70-B984-4C83-B9E8-F18AB6DB669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1014707-9F0B-42BB-8951-73A34A437B4C}" type="sibTrans" cxnId="{7567DF70-B984-4C83-B9E8-F18AB6DB669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81A07593-EB4A-45FA-9C0D-29BF9CAF120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Местные референдумы, собрания граждан, сходы жителей и иные формы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непосред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ственной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демократии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318648F-10A9-49E5-90B9-3D729E2A31C4}" type="parTrans" cxnId="{90ABBC1A-A4F8-4EC8-B4A5-C854401CCABC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AB3ECBD-AB7D-4C99-84A1-802C3063594B}" type="sibTrans" cxnId="{90ABBC1A-A4F8-4EC8-B4A5-C854401CCABC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AD3E48C-E501-49B8-8D3A-2642ED58F907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Органы территориального общественного самоуправления (ТОС, домкомы, квартальные,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85DF794-FF78-4C2C-95AE-BBF97CF40305}" type="parTrans" cxnId="{B736E32F-8FD1-43B9-AA69-D6A9617B9B50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20D2841-98EB-483E-9498-B22A49053341}" type="sibTrans" cxnId="{B736E32F-8FD1-43B9-AA69-D6A9617B9B50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13B60CC-43B3-4202-A0BE-A9F5F700A770}" type="pres">
      <dgm:prSet presAssocID="{5EACDD0E-8FF5-4542-9B1E-F9C3EECE6A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674525-4037-43AD-8323-18CDE57F4DB6}" type="pres">
      <dgm:prSet presAssocID="{4DD76C61-B638-44EE-A8B8-B8C4C1017211}" presName="hierRoot1" presStyleCnt="0"/>
      <dgm:spPr/>
      <dgm:t>
        <a:bodyPr/>
        <a:lstStyle/>
        <a:p>
          <a:endParaRPr lang="ru-RU"/>
        </a:p>
      </dgm:t>
    </dgm:pt>
    <dgm:pt modelId="{25D76D6A-33D2-4766-9A53-EB2215A2A2EC}" type="pres">
      <dgm:prSet presAssocID="{4DD76C61-B638-44EE-A8B8-B8C4C1017211}" presName="composite" presStyleCnt="0"/>
      <dgm:spPr/>
      <dgm:t>
        <a:bodyPr/>
        <a:lstStyle/>
        <a:p>
          <a:endParaRPr lang="ru-RU"/>
        </a:p>
      </dgm:t>
    </dgm:pt>
    <dgm:pt modelId="{6ECB61A8-0457-4AD0-96DD-ED950C1F4B56}" type="pres">
      <dgm:prSet presAssocID="{4DD76C61-B638-44EE-A8B8-B8C4C1017211}" presName="background" presStyleLbl="node0" presStyleIdx="0" presStyleCnt="1"/>
      <dgm:spPr/>
      <dgm:t>
        <a:bodyPr/>
        <a:lstStyle/>
        <a:p>
          <a:endParaRPr lang="ru-RU"/>
        </a:p>
      </dgm:t>
    </dgm:pt>
    <dgm:pt modelId="{C327E1DB-827A-4E55-B814-9371EB746EA1}" type="pres">
      <dgm:prSet presAssocID="{4DD76C61-B638-44EE-A8B8-B8C4C1017211}" presName="text" presStyleLbl="fgAcc0" presStyleIdx="0" presStyleCnt="1" custScaleX="723651" custScaleY="527185" custLinFactNeighborX="-488" custLinFactNeighborY="-64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7601C3-E132-47FE-B661-0F6DDD4128E1}" type="pres">
      <dgm:prSet presAssocID="{4DD76C61-B638-44EE-A8B8-B8C4C1017211}" presName="hierChild2" presStyleCnt="0"/>
      <dgm:spPr/>
      <dgm:t>
        <a:bodyPr/>
        <a:lstStyle/>
        <a:p>
          <a:endParaRPr lang="ru-RU"/>
        </a:p>
      </dgm:t>
    </dgm:pt>
    <dgm:pt modelId="{8BEEC3BF-1362-4EF6-B6DC-27F90C6741D0}" type="pres">
      <dgm:prSet presAssocID="{1C465346-1637-4F0A-96FA-5BC7597ABF4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F46954F3-BF4C-4A72-AB26-BB31CF65096B}" type="pres">
      <dgm:prSet presAssocID="{D78BE304-D634-4E59-9161-C7242BFCBB0A}" presName="hierRoot2" presStyleCnt="0"/>
      <dgm:spPr/>
      <dgm:t>
        <a:bodyPr/>
        <a:lstStyle/>
        <a:p>
          <a:endParaRPr lang="ru-RU"/>
        </a:p>
      </dgm:t>
    </dgm:pt>
    <dgm:pt modelId="{789F10E4-AD33-4284-A221-233F5AA03667}" type="pres">
      <dgm:prSet presAssocID="{D78BE304-D634-4E59-9161-C7242BFCBB0A}" presName="composite2" presStyleCnt="0"/>
      <dgm:spPr/>
      <dgm:t>
        <a:bodyPr/>
        <a:lstStyle/>
        <a:p>
          <a:endParaRPr lang="ru-RU"/>
        </a:p>
      </dgm:t>
    </dgm:pt>
    <dgm:pt modelId="{C00B27D7-26E1-4AF7-89D1-905A760FA245}" type="pres">
      <dgm:prSet presAssocID="{D78BE304-D634-4E59-9161-C7242BFCBB0A}" presName="background2" presStyleLbl="node2" presStyleIdx="0" presStyleCnt="4"/>
      <dgm:spPr/>
      <dgm:t>
        <a:bodyPr/>
        <a:lstStyle/>
        <a:p>
          <a:endParaRPr lang="ru-RU"/>
        </a:p>
      </dgm:t>
    </dgm:pt>
    <dgm:pt modelId="{C5FD4FB2-F855-4173-8AB9-2CBF8C45DCC0}" type="pres">
      <dgm:prSet presAssocID="{D78BE304-D634-4E59-9161-C7242BFCBB0A}" presName="text2" presStyleLbl="fgAcc2" presStyleIdx="0" presStyleCnt="4" custScaleX="622626" custScaleY="425277" custLinFactY="-172124" custLinFactNeighborX="1215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28DFC-CAEE-4360-AFBF-F15F643DF081}" type="pres">
      <dgm:prSet presAssocID="{D78BE304-D634-4E59-9161-C7242BFCBB0A}" presName="hierChild3" presStyleCnt="0"/>
      <dgm:spPr/>
      <dgm:t>
        <a:bodyPr/>
        <a:lstStyle/>
        <a:p>
          <a:endParaRPr lang="ru-RU"/>
        </a:p>
      </dgm:t>
    </dgm:pt>
    <dgm:pt modelId="{D974ED35-C140-4AA0-A124-28C854E20DF1}" type="pres">
      <dgm:prSet presAssocID="{185DF794-FF78-4C2C-95AE-BBF97CF4030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8F5C959-799C-40B7-B558-711960B385B7}" type="pres">
      <dgm:prSet presAssocID="{7AD3E48C-E501-49B8-8D3A-2642ED58F907}" presName="hierRoot2" presStyleCnt="0"/>
      <dgm:spPr/>
      <dgm:t>
        <a:bodyPr/>
        <a:lstStyle/>
        <a:p>
          <a:endParaRPr lang="ru-RU"/>
        </a:p>
      </dgm:t>
    </dgm:pt>
    <dgm:pt modelId="{C1C369BF-1D7F-4CDD-BAE4-C4ED07FCF52D}" type="pres">
      <dgm:prSet presAssocID="{7AD3E48C-E501-49B8-8D3A-2642ED58F907}" presName="composite2" presStyleCnt="0"/>
      <dgm:spPr/>
      <dgm:t>
        <a:bodyPr/>
        <a:lstStyle/>
        <a:p>
          <a:endParaRPr lang="ru-RU"/>
        </a:p>
      </dgm:t>
    </dgm:pt>
    <dgm:pt modelId="{DCA5E251-86C7-4253-A662-38FD5472EFB9}" type="pres">
      <dgm:prSet presAssocID="{7AD3E48C-E501-49B8-8D3A-2642ED58F907}" presName="background2" presStyleLbl="node2" presStyleIdx="1" presStyleCnt="4"/>
      <dgm:spPr/>
      <dgm:t>
        <a:bodyPr/>
        <a:lstStyle/>
        <a:p>
          <a:endParaRPr lang="ru-RU"/>
        </a:p>
      </dgm:t>
    </dgm:pt>
    <dgm:pt modelId="{FD142151-35DD-4F6D-9FE3-1E665E50DD7F}" type="pres">
      <dgm:prSet presAssocID="{7AD3E48C-E501-49B8-8D3A-2642ED58F907}" presName="text2" presStyleLbl="fgAcc2" presStyleIdx="1" presStyleCnt="4" custScaleX="797809" custScaleY="1098040" custLinFactX="-183985" custLinFactY="200000" custLinFactNeighborX="-200000" custLinFactNeighborY="279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E1E75C-F8BF-44B5-9889-6CFD5D2FE87E}" type="pres">
      <dgm:prSet presAssocID="{7AD3E48C-E501-49B8-8D3A-2642ED58F907}" presName="hierChild3" presStyleCnt="0"/>
      <dgm:spPr/>
      <dgm:t>
        <a:bodyPr/>
        <a:lstStyle/>
        <a:p>
          <a:endParaRPr lang="ru-RU"/>
        </a:p>
      </dgm:t>
    </dgm:pt>
    <dgm:pt modelId="{D853DDFA-DD66-46AE-9627-14A0A0C344F0}" type="pres">
      <dgm:prSet presAssocID="{F15B434F-3D16-4B16-B9C2-2D8019B8C47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A07AB60-674B-4380-B0C0-E794CA2B3071}" type="pres">
      <dgm:prSet presAssocID="{9D1A9E37-7F65-40A9-A699-F9DE7B65E0D2}" presName="hierRoot2" presStyleCnt="0"/>
      <dgm:spPr/>
      <dgm:t>
        <a:bodyPr/>
        <a:lstStyle/>
        <a:p>
          <a:endParaRPr lang="ru-RU"/>
        </a:p>
      </dgm:t>
    </dgm:pt>
    <dgm:pt modelId="{640936FF-F02A-4556-BBBB-3E5AAD434480}" type="pres">
      <dgm:prSet presAssocID="{9D1A9E37-7F65-40A9-A699-F9DE7B65E0D2}" presName="composite2" presStyleCnt="0"/>
      <dgm:spPr/>
      <dgm:t>
        <a:bodyPr/>
        <a:lstStyle/>
        <a:p>
          <a:endParaRPr lang="ru-RU"/>
        </a:p>
      </dgm:t>
    </dgm:pt>
    <dgm:pt modelId="{96D56EDA-F60C-472A-9FA9-5D332C93C8DA}" type="pres">
      <dgm:prSet presAssocID="{9D1A9E37-7F65-40A9-A699-F9DE7B65E0D2}" presName="background2" presStyleLbl="node2" presStyleIdx="2" presStyleCnt="4"/>
      <dgm:spPr/>
      <dgm:t>
        <a:bodyPr/>
        <a:lstStyle/>
        <a:p>
          <a:endParaRPr lang="ru-RU"/>
        </a:p>
      </dgm:t>
    </dgm:pt>
    <dgm:pt modelId="{77C87025-A32F-4D74-9296-407CB110A6BF}" type="pres">
      <dgm:prSet presAssocID="{9D1A9E37-7F65-40A9-A699-F9DE7B65E0D2}" presName="text2" presStyleLbl="fgAcc2" presStyleIdx="2" presStyleCnt="4" custScaleX="676048" custScaleY="1042532" custLinFactX="-100000" custLinFactY="200000" custLinFactNeighborX="-123621" custLinFactNeighborY="260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D8368-EF86-4143-9AA9-0DF7E0584BFC}" type="pres">
      <dgm:prSet presAssocID="{9D1A9E37-7F65-40A9-A699-F9DE7B65E0D2}" presName="hierChild3" presStyleCnt="0"/>
      <dgm:spPr/>
      <dgm:t>
        <a:bodyPr/>
        <a:lstStyle/>
        <a:p>
          <a:endParaRPr lang="ru-RU"/>
        </a:p>
      </dgm:t>
    </dgm:pt>
    <dgm:pt modelId="{3ABB5279-3DE6-426C-84CC-FE2BEB433132}" type="pres">
      <dgm:prSet presAssocID="{8318648F-10A9-49E5-90B9-3D729E2A31C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6B20314-6B44-4125-A645-34D1A9BFA4BE}" type="pres">
      <dgm:prSet presAssocID="{81A07593-EB4A-45FA-9C0D-29BF9CAF120E}" presName="hierRoot2" presStyleCnt="0"/>
      <dgm:spPr/>
      <dgm:t>
        <a:bodyPr/>
        <a:lstStyle/>
        <a:p>
          <a:endParaRPr lang="ru-RU"/>
        </a:p>
      </dgm:t>
    </dgm:pt>
    <dgm:pt modelId="{B4AF3A76-A5B1-41A3-AAF9-675DD7EBBB8B}" type="pres">
      <dgm:prSet presAssocID="{81A07593-EB4A-45FA-9C0D-29BF9CAF120E}" presName="composite2" presStyleCnt="0"/>
      <dgm:spPr/>
      <dgm:t>
        <a:bodyPr/>
        <a:lstStyle/>
        <a:p>
          <a:endParaRPr lang="ru-RU"/>
        </a:p>
      </dgm:t>
    </dgm:pt>
    <dgm:pt modelId="{CB483079-0704-4C9E-80CE-B64C0076F0F5}" type="pres">
      <dgm:prSet presAssocID="{81A07593-EB4A-45FA-9C0D-29BF9CAF120E}" presName="background2" presStyleLbl="node2" presStyleIdx="3" presStyleCnt="4"/>
      <dgm:spPr/>
      <dgm:t>
        <a:bodyPr/>
        <a:lstStyle/>
        <a:p>
          <a:endParaRPr lang="ru-RU"/>
        </a:p>
      </dgm:t>
    </dgm:pt>
    <dgm:pt modelId="{47495801-9377-4EC3-AEA4-552E87975CF3}" type="pres">
      <dgm:prSet presAssocID="{81A07593-EB4A-45FA-9C0D-29BF9CAF120E}" presName="text2" presStyleLbl="fgAcc2" presStyleIdx="3" presStyleCnt="4" custScaleX="776745" custScaleY="1567962" custLinFactY="-146953" custLinFactNeighborX="-41568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2C4A3-EAB8-4B71-A0FC-C5667689F4F6}" type="pres">
      <dgm:prSet presAssocID="{81A07593-EB4A-45FA-9C0D-29BF9CAF120E}" presName="hierChild3" presStyleCnt="0"/>
      <dgm:spPr/>
      <dgm:t>
        <a:bodyPr/>
        <a:lstStyle/>
        <a:p>
          <a:endParaRPr lang="ru-RU"/>
        </a:p>
      </dgm:t>
    </dgm:pt>
  </dgm:ptLst>
  <dgm:cxnLst>
    <dgm:cxn modelId="{14931DA6-0DB0-4811-B46B-5174A3388398}" type="presOf" srcId="{185DF794-FF78-4C2C-95AE-BBF97CF40305}" destId="{D974ED35-C140-4AA0-A124-28C854E20DF1}" srcOrd="0" destOrd="0" presId="urn:microsoft.com/office/officeart/2005/8/layout/hierarchy1"/>
    <dgm:cxn modelId="{96A310FD-2ADD-4270-81D4-C9F6F164DE67}" type="presOf" srcId="{81A07593-EB4A-45FA-9C0D-29BF9CAF120E}" destId="{47495801-9377-4EC3-AEA4-552E87975CF3}" srcOrd="0" destOrd="0" presId="urn:microsoft.com/office/officeart/2005/8/layout/hierarchy1"/>
    <dgm:cxn modelId="{DB845E1D-6ECE-4BF7-8E12-BB2D655CFF52}" type="presOf" srcId="{1C465346-1637-4F0A-96FA-5BC7597ABF48}" destId="{8BEEC3BF-1362-4EF6-B6DC-27F90C6741D0}" srcOrd="0" destOrd="0" presId="urn:microsoft.com/office/officeart/2005/8/layout/hierarchy1"/>
    <dgm:cxn modelId="{C973E0D1-02B1-48B2-97AE-BB555B376A2A}" type="presOf" srcId="{5EACDD0E-8FF5-4542-9B1E-F9C3EECE6A32}" destId="{F13B60CC-43B3-4202-A0BE-A9F5F700A770}" srcOrd="0" destOrd="0" presId="urn:microsoft.com/office/officeart/2005/8/layout/hierarchy1"/>
    <dgm:cxn modelId="{90ABBC1A-A4F8-4EC8-B4A5-C854401CCABC}" srcId="{4DD76C61-B638-44EE-A8B8-B8C4C1017211}" destId="{81A07593-EB4A-45FA-9C0D-29BF9CAF120E}" srcOrd="3" destOrd="0" parTransId="{8318648F-10A9-49E5-90B9-3D729E2A31C4}" sibTransId="{6AB3ECBD-AB7D-4C99-84A1-802C3063594B}"/>
    <dgm:cxn modelId="{ACCD8965-684F-406F-9639-A1EBC539AAB2}" type="presOf" srcId="{7AD3E48C-E501-49B8-8D3A-2642ED58F907}" destId="{FD142151-35DD-4F6D-9FE3-1E665E50DD7F}" srcOrd="0" destOrd="0" presId="urn:microsoft.com/office/officeart/2005/8/layout/hierarchy1"/>
    <dgm:cxn modelId="{B736E32F-8FD1-43B9-AA69-D6A9617B9B50}" srcId="{4DD76C61-B638-44EE-A8B8-B8C4C1017211}" destId="{7AD3E48C-E501-49B8-8D3A-2642ED58F907}" srcOrd="1" destOrd="0" parTransId="{185DF794-FF78-4C2C-95AE-BBF97CF40305}" sibTransId="{C20D2841-98EB-483E-9498-B22A49053341}"/>
    <dgm:cxn modelId="{8115B8AB-F411-4E8C-8949-46372B0F1BC1}" type="presOf" srcId="{4DD76C61-B638-44EE-A8B8-B8C4C1017211}" destId="{C327E1DB-827A-4E55-B814-9371EB746EA1}" srcOrd="0" destOrd="0" presId="urn:microsoft.com/office/officeart/2005/8/layout/hierarchy1"/>
    <dgm:cxn modelId="{73B9F08F-AD79-4129-8917-5267372EC492}" type="presOf" srcId="{9D1A9E37-7F65-40A9-A699-F9DE7B65E0D2}" destId="{77C87025-A32F-4D74-9296-407CB110A6BF}" srcOrd="0" destOrd="0" presId="urn:microsoft.com/office/officeart/2005/8/layout/hierarchy1"/>
    <dgm:cxn modelId="{7DD65BF2-AB43-44AE-BC94-55C9FB0FFCAA}" type="presOf" srcId="{F15B434F-3D16-4B16-B9C2-2D8019B8C476}" destId="{D853DDFA-DD66-46AE-9627-14A0A0C344F0}" srcOrd="0" destOrd="0" presId="urn:microsoft.com/office/officeart/2005/8/layout/hierarchy1"/>
    <dgm:cxn modelId="{03F5D4D8-5522-42B0-9C0E-E1C6705320B9}" srcId="{5EACDD0E-8FF5-4542-9B1E-F9C3EECE6A32}" destId="{4DD76C61-B638-44EE-A8B8-B8C4C1017211}" srcOrd="0" destOrd="0" parTransId="{037A848E-0D4A-4CD2-BD7C-D2DC98DBE4F6}" sibTransId="{FE3F0022-1162-4897-9076-9253F37BD92A}"/>
    <dgm:cxn modelId="{D2822E47-5D06-422A-A6A4-4A8945AA3428}" srcId="{4DD76C61-B638-44EE-A8B8-B8C4C1017211}" destId="{D78BE304-D634-4E59-9161-C7242BFCBB0A}" srcOrd="0" destOrd="0" parTransId="{1C465346-1637-4F0A-96FA-5BC7597ABF48}" sibTransId="{616E1ED2-1DDD-44BA-9592-BC2DFCCBA600}"/>
    <dgm:cxn modelId="{BE13D973-020F-40A5-BC7F-AC5D831E97B3}" type="presOf" srcId="{D78BE304-D634-4E59-9161-C7242BFCBB0A}" destId="{C5FD4FB2-F855-4173-8AB9-2CBF8C45DCC0}" srcOrd="0" destOrd="0" presId="urn:microsoft.com/office/officeart/2005/8/layout/hierarchy1"/>
    <dgm:cxn modelId="{179DD87E-D126-484A-9998-54F7AEE195A3}" type="presOf" srcId="{8318648F-10A9-49E5-90B9-3D729E2A31C4}" destId="{3ABB5279-3DE6-426C-84CC-FE2BEB433132}" srcOrd="0" destOrd="0" presId="urn:microsoft.com/office/officeart/2005/8/layout/hierarchy1"/>
    <dgm:cxn modelId="{7567DF70-B984-4C83-B9E8-F18AB6DB669E}" srcId="{4DD76C61-B638-44EE-A8B8-B8C4C1017211}" destId="{9D1A9E37-7F65-40A9-A699-F9DE7B65E0D2}" srcOrd="2" destOrd="0" parTransId="{F15B434F-3D16-4B16-B9C2-2D8019B8C476}" sibTransId="{31014707-9F0B-42BB-8951-73A34A437B4C}"/>
    <dgm:cxn modelId="{CD5A1E50-8277-40EE-B7C4-82D3102FE791}" type="presParOf" srcId="{F13B60CC-43B3-4202-A0BE-A9F5F700A770}" destId="{86674525-4037-43AD-8323-18CDE57F4DB6}" srcOrd="0" destOrd="0" presId="urn:microsoft.com/office/officeart/2005/8/layout/hierarchy1"/>
    <dgm:cxn modelId="{1A10EBCC-0F4E-45A6-9651-3B995E8303DB}" type="presParOf" srcId="{86674525-4037-43AD-8323-18CDE57F4DB6}" destId="{25D76D6A-33D2-4766-9A53-EB2215A2A2EC}" srcOrd="0" destOrd="0" presId="urn:microsoft.com/office/officeart/2005/8/layout/hierarchy1"/>
    <dgm:cxn modelId="{19497553-6E27-49B4-A2D5-64F7CFB7EB8B}" type="presParOf" srcId="{25D76D6A-33D2-4766-9A53-EB2215A2A2EC}" destId="{6ECB61A8-0457-4AD0-96DD-ED950C1F4B56}" srcOrd="0" destOrd="0" presId="urn:microsoft.com/office/officeart/2005/8/layout/hierarchy1"/>
    <dgm:cxn modelId="{2ADB5616-6AB3-4E09-B5AF-E93CFE2B6DBA}" type="presParOf" srcId="{25D76D6A-33D2-4766-9A53-EB2215A2A2EC}" destId="{C327E1DB-827A-4E55-B814-9371EB746EA1}" srcOrd="1" destOrd="0" presId="urn:microsoft.com/office/officeart/2005/8/layout/hierarchy1"/>
    <dgm:cxn modelId="{1EAF980F-1826-4D96-B828-A5C9C7F807AB}" type="presParOf" srcId="{86674525-4037-43AD-8323-18CDE57F4DB6}" destId="{147601C3-E132-47FE-B661-0F6DDD4128E1}" srcOrd="1" destOrd="0" presId="urn:microsoft.com/office/officeart/2005/8/layout/hierarchy1"/>
    <dgm:cxn modelId="{1C2340E2-BB92-48F3-B296-E0C2BB42776D}" type="presParOf" srcId="{147601C3-E132-47FE-B661-0F6DDD4128E1}" destId="{8BEEC3BF-1362-4EF6-B6DC-27F90C6741D0}" srcOrd="0" destOrd="0" presId="urn:microsoft.com/office/officeart/2005/8/layout/hierarchy1"/>
    <dgm:cxn modelId="{D5B66A0A-5E4D-4BB2-A3FD-8AD64AB1AAEA}" type="presParOf" srcId="{147601C3-E132-47FE-B661-0F6DDD4128E1}" destId="{F46954F3-BF4C-4A72-AB26-BB31CF65096B}" srcOrd="1" destOrd="0" presId="urn:microsoft.com/office/officeart/2005/8/layout/hierarchy1"/>
    <dgm:cxn modelId="{608F4444-4BCA-4F80-88C5-7D223F69EB6D}" type="presParOf" srcId="{F46954F3-BF4C-4A72-AB26-BB31CF65096B}" destId="{789F10E4-AD33-4284-A221-233F5AA03667}" srcOrd="0" destOrd="0" presId="urn:microsoft.com/office/officeart/2005/8/layout/hierarchy1"/>
    <dgm:cxn modelId="{40E1AB12-7D29-46E6-8BC5-6D9A53862EDF}" type="presParOf" srcId="{789F10E4-AD33-4284-A221-233F5AA03667}" destId="{C00B27D7-26E1-4AF7-89D1-905A760FA245}" srcOrd="0" destOrd="0" presId="urn:microsoft.com/office/officeart/2005/8/layout/hierarchy1"/>
    <dgm:cxn modelId="{292A6658-091E-4F4E-A7F5-CE722186DDF3}" type="presParOf" srcId="{789F10E4-AD33-4284-A221-233F5AA03667}" destId="{C5FD4FB2-F855-4173-8AB9-2CBF8C45DCC0}" srcOrd="1" destOrd="0" presId="urn:microsoft.com/office/officeart/2005/8/layout/hierarchy1"/>
    <dgm:cxn modelId="{A3081F41-0F61-4F8B-8093-5F4F13C3E9E3}" type="presParOf" srcId="{F46954F3-BF4C-4A72-AB26-BB31CF65096B}" destId="{F7528DFC-CAEE-4360-AFBF-F15F643DF081}" srcOrd="1" destOrd="0" presId="urn:microsoft.com/office/officeart/2005/8/layout/hierarchy1"/>
    <dgm:cxn modelId="{4B5DAE5A-1145-4682-B328-59759103EF18}" type="presParOf" srcId="{147601C3-E132-47FE-B661-0F6DDD4128E1}" destId="{D974ED35-C140-4AA0-A124-28C854E20DF1}" srcOrd="2" destOrd="0" presId="urn:microsoft.com/office/officeart/2005/8/layout/hierarchy1"/>
    <dgm:cxn modelId="{E0E9CA55-2E31-4096-BB5D-679E979A4AFC}" type="presParOf" srcId="{147601C3-E132-47FE-B661-0F6DDD4128E1}" destId="{F8F5C959-799C-40B7-B558-711960B385B7}" srcOrd="3" destOrd="0" presId="urn:microsoft.com/office/officeart/2005/8/layout/hierarchy1"/>
    <dgm:cxn modelId="{208C1469-C410-48C0-8674-569A03EB3FF3}" type="presParOf" srcId="{F8F5C959-799C-40B7-B558-711960B385B7}" destId="{C1C369BF-1D7F-4CDD-BAE4-C4ED07FCF52D}" srcOrd="0" destOrd="0" presId="urn:microsoft.com/office/officeart/2005/8/layout/hierarchy1"/>
    <dgm:cxn modelId="{05AE4421-9D0E-4338-A24F-F7FDE4EB84C5}" type="presParOf" srcId="{C1C369BF-1D7F-4CDD-BAE4-C4ED07FCF52D}" destId="{DCA5E251-86C7-4253-A662-38FD5472EFB9}" srcOrd="0" destOrd="0" presId="urn:microsoft.com/office/officeart/2005/8/layout/hierarchy1"/>
    <dgm:cxn modelId="{4581F18E-E35F-4069-A733-AFB97E8B857C}" type="presParOf" srcId="{C1C369BF-1D7F-4CDD-BAE4-C4ED07FCF52D}" destId="{FD142151-35DD-4F6D-9FE3-1E665E50DD7F}" srcOrd="1" destOrd="0" presId="urn:microsoft.com/office/officeart/2005/8/layout/hierarchy1"/>
    <dgm:cxn modelId="{FF256513-5CC1-40A6-9377-D54897E5BF18}" type="presParOf" srcId="{F8F5C959-799C-40B7-B558-711960B385B7}" destId="{7EE1E75C-F8BF-44B5-9889-6CFD5D2FE87E}" srcOrd="1" destOrd="0" presId="urn:microsoft.com/office/officeart/2005/8/layout/hierarchy1"/>
    <dgm:cxn modelId="{F705D9AF-8A08-4E18-8452-4C800BCE426D}" type="presParOf" srcId="{147601C3-E132-47FE-B661-0F6DDD4128E1}" destId="{D853DDFA-DD66-46AE-9627-14A0A0C344F0}" srcOrd="4" destOrd="0" presId="urn:microsoft.com/office/officeart/2005/8/layout/hierarchy1"/>
    <dgm:cxn modelId="{A30BB1BE-4104-4D87-BE3A-1F3FC3F97084}" type="presParOf" srcId="{147601C3-E132-47FE-B661-0F6DDD4128E1}" destId="{CA07AB60-674B-4380-B0C0-E794CA2B3071}" srcOrd="5" destOrd="0" presId="urn:microsoft.com/office/officeart/2005/8/layout/hierarchy1"/>
    <dgm:cxn modelId="{3208E74D-51D8-407E-B431-F282320F9E6C}" type="presParOf" srcId="{CA07AB60-674B-4380-B0C0-E794CA2B3071}" destId="{640936FF-F02A-4556-BBBB-3E5AAD434480}" srcOrd="0" destOrd="0" presId="urn:microsoft.com/office/officeart/2005/8/layout/hierarchy1"/>
    <dgm:cxn modelId="{BE15E21E-AA0E-448B-9890-5495EEBFF4D0}" type="presParOf" srcId="{640936FF-F02A-4556-BBBB-3E5AAD434480}" destId="{96D56EDA-F60C-472A-9FA9-5D332C93C8DA}" srcOrd="0" destOrd="0" presId="urn:microsoft.com/office/officeart/2005/8/layout/hierarchy1"/>
    <dgm:cxn modelId="{CBF5139E-B126-4D08-8D15-07C3C8768A41}" type="presParOf" srcId="{640936FF-F02A-4556-BBBB-3E5AAD434480}" destId="{77C87025-A32F-4D74-9296-407CB110A6BF}" srcOrd="1" destOrd="0" presId="urn:microsoft.com/office/officeart/2005/8/layout/hierarchy1"/>
    <dgm:cxn modelId="{0625042E-C624-4B5E-B0A3-881A0BACC6F6}" type="presParOf" srcId="{CA07AB60-674B-4380-B0C0-E794CA2B3071}" destId="{092D8368-EF86-4143-9AA9-0DF7E0584BFC}" srcOrd="1" destOrd="0" presId="urn:microsoft.com/office/officeart/2005/8/layout/hierarchy1"/>
    <dgm:cxn modelId="{0CB06174-B59A-4826-A885-28F9E87CC309}" type="presParOf" srcId="{147601C3-E132-47FE-B661-0F6DDD4128E1}" destId="{3ABB5279-3DE6-426C-84CC-FE2BEB433132}" srcOrd="6" destOrd="0" presId="urn:microsoft.com/office/officeart/2005/8/layout/hierarchy1"/>
    <dgm:cxn modelId="{7DCFF1DF-F314-4C26-A0DE-D2BF57611929}" type="presParOf" srcId="{147601C3-E132-47FE-B661-0F6DDD4128E1}" destId="{E6B20314-6B44-4125-A645-34D1A9BFA4BE}" srcOrd="7" destOrd="0" presId="urn:microsoft.com/office/officeart/2005/8/layout/hierarchy1"/>
    <dgm:cxn modelId="{A0EE4583-3AED-46DF-91DA-E223DCE25FF4}" type="presParOf" srcId="{E6B20314-6B44-4125-A645-34D1A9BFA4BE}" destId="{B4AF3A76-A5B1-41A3-AAF9-675DD7EBBB8B}" srcOrd="0" destOrd="0" presId="urn:microsoft.com/office/officeart/2005/8/layout/hierarchy1"/>
    <dgm:cxn modelId="{EB1F110A-6E78-4501-8F11-9BB356D500E1}" type="presParOf" srcId="{B4AF3A76-A5B1-41A3-AAF9-675DD7EBBB8B}" destId="{CB483079-0704-4C9E-80CE-B64C0076F0F5}" srcOrd="0" destOrd="0" presId="urn:microsoft.com/office/officeart/2005/8/layout/hierarchy1"/>
    <dgm:cxn modelId="{9BEAD9EA-4E17-422D-8ED6-537561C886CF}" type="presParOf" srcId="{B4AF3A76-A5B1-41A3-AAF9-675DD7EBBB8B}" destId="{47495801-9377-4EC3-AEA4-552E87975CF3}" srcOrd="1" destOrd="0" presId="urn:microsoft.com/office/officeart/2005/8/layout/hierarchy1"/>
    <dgm:cxn modelId="{8D1A243F-2065-4D17-A8F9-F5871C3352D3}" type="presParOf" srcId="{E6B20314-6B44-4125-A645-34D1A9BFA4BE}" destId="{17B2C4A3-EAB8-4B71-A0FC-C5667689F4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7738E-F739-4BDF-983F-A68C0782F360}">
      <dsp:nvSpPr>
        <dsp:cNvPr id="0" name=""/>
        <dsp:cNvSpPr/>
      </dsp:nvSpPr>
      <dsp:spPr>
        <a:xfrm>
          <a:off x="2700031" y="-1710314"/>
          <a:ext cx="4949295" cy="4949295"/>
        </a:xfrm>
        <a:prstGeom prst="circularArrow">
          <a:avLst>
            <a:gd name="adj1" fmla="val 4313"/>
            <a:gd name="adj2" fmla="val 250163"/>
            <a:gd name="adj3" fmla="val 10206062"/>
            <a:gd name="adj4" fmla="val -1375099"/>
            <a:gd name="adj5" fmla="val 4479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A08D4-C610-4DE4-AC58-8E2AB7A704BF}">
      <dsp:nvSpPr>
        <dsp:cNvPr id="0" name=""/>
        <dsp:cNvSpPr/>
      </dsp:nvSpPr>
      <dsp:spPr>
        <a:xfrm>
          <a:off x="2917609" y="566"/>
          <a:ext cx="4514139" cy="1527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 Государственная:</a:t>
          </a:r>
          <a:r>
            <a:rPr lang="ru-RU" sz="2000" kern="1200" dirty="0" smtClean="0"/>
            <a:t> в рамках реализации государственных видов политик Кыргызской Республики содействовать разработке стратегических документов.</a:t>
          </a:r>
          <a:endParaRPr lang="ru-RU" sz="2000" kern="1200" dirty="0"/>
        </a:p>
      </dsp:txBody>
      <dsp:txXfrm>
        <a:off x="2992177" y="75134"/>
        <a:ext cx="4365003" cy="1378398"/>
      </dsp:txXfrm>
    </dsp:sp>
    <dsp:sp modelId="{280DED43-08D0-47F5-9233-14525ECFED4C}">
      <dsp:nvSpPr>
        <dsp:cNvPr id="0" name=""/>
        <dsp:cNvSpPr/>
      </dsp:nvSpPr>
      <dsp:spPr>
        <a:xfrm>
          <a:off x="4953671" y="1642661"/>
          <a:ext cx="3726206" cy="1527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2. Научная: </a:t>
          </a:r>
          <a:r>
            <a:rPr lang="ru-RU" sz="2000" kern="1200" dirty="0" smtClean="0"/>
            <a:t>проведение мониторинга и анализ видов и направлений государственных политик, связанные с Целями Устойчивого Развития (ЦУР). </a:t>
          </a:r>
          <a:endParaRPr lang="ru-RU" sz="2000" kern="1200" dirty="0"/>
        </a:p>
      </dsp:txBody>
      <dsp:txXfrm>
        <a:off x="5028239" y="1717229"/>
        <a:ext cx="3577070" cy="1378398"/>
      </dsp:txXfrm>
    </dsp:sp>
    <dsp:sp modelId="{60B7BCCB-F7CC-4A68-8640-280867FD6C1C}">
      <dsp:nvSpPr>
        <dsp:cNvPr id="0" name=""/>
        <dsp:cNvSpPr/>
      </dsp:nvSpPr>
      <dsp:spPr>
        <a:xfrm>
          <a:off x="3357386" y="3284757"/>
          <a:ext cx="3634585" cy="1527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3. Проектная</a:t>
          </a:r>
          <a:r>
            <a:rPr lang="ru-RU" sz="1800" kern="1200" dirty="0" smtClean="0"/>
            <a:t>: решение конкретных задач, для достижения поставленных целей устойчивого развития.</a:t>
          </a:r>
          <a:endParaRPr lang="ru-RU" sz="1800" kern="1200" dirty="0"/>
        </a:p>
      </dsp:txBody>
      <dsp:txXfrm>
        <a:off x="3431954" y="3359325"/>
        <a:ext cx="3485449" cy="1378398"/>
      </dsp:txXfrm>
    </dsp:sp>
    <dsp:sp modelId="{719FF1E8-7530-4F44-B923-09F9C8D8EE6D}">
      <dsp:nvSpPr>
        <dsp:cNvPr id="0" name=""/>
        <dsp:cNvSpPr/>
      </dsp:nvSpPr>
      <dsp:spPr>
        <a:xfrm>
          <a:off x="1728131" y="1642661"/>
          <a:ext cx="3393723" cy="1527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4. Методическая</a:t>
          </a:r>
          <a:r>
            <a:rPr lang="ru-RU" sz="2000" kern="1200" dirty="0" smtClean="0"/>
            <a:t>: проведение обучающих тренингов. </a:t>
          </a:r>
          <a:endParaRPr lang="ru-RU" sz="2000" kern="1200" dirty="0"/>
        </a:p>
      </dsp:txBody>
      <dsp:txXfrm>
        <a:off x="1802699" y="1717229"/>
        <a:ext cx="3244587" cy="1378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BB6CB-5BE6-4E56-AEFE-8756A8A94940}">
      <dsp:nvSpPr>
        <dsp:cNvPr id="0" name=""/>
        <dsp:cNvSpPr/>
      </dsp:nvSpPr>
      <dsp:spPr>
        <a:xfrm>
          <a:off x="2839514" y="1267160"/>
          <a:ext cx="266006" cy="1165362"/>
        </a:xfrm>
        <a:custGeom>
          <a:avLst/>
          <a:gdLst/>
          <a:ahLst/>
          <a:cxnLst/>
          <a:rect l="0" t="0" r="0" b="0"/>
          <a:pathLst>
            <a:path>
              <a:moveTo>
                <a:pt x="266006" y="0"/>
              </a:moveTo>
              <a:lnTo>
                <a:pt x="266006" y="1165362"/>
              </a:lnTo>
              <a:lnTo>
                <a:pt x="0" y="11653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D4EAB-B309-4877-B434-EBC48B3F158C}">
      <dsp:nvSpPr>
        <dsp:cNvPr id="0" name=""/>
        <dsp:cNvSpPr/>
      </dsp:nvSpPr>
      <dsp:spPr>
        <a:xfrm>
          <a:off x="3105521" y="1267160"/>
          <a:ext cx="1532704" cy="233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717"/>
              </a:lnTo>
              <a:lnTo>
                <a:pt x="1532704" y="2064717"/>
              </a:lnTo>
              <a:lnTo>
                <a:pt x="1532704" y="23307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31AB8-F2CC-438C-A88F-787BFC348648}">
      <dsp:nvSpPr>
        <dsp:cNvPr id="0" name=""/>
        <dsp:cNvSpPr/>
      </dsp:nvSpPr>
      <dsp:spPr>
        <a:xfrm>
          <a:off x="1572816" y="1267160"/>
          <a:ext cx="1532704" cy="2330724"/>
        </a:xfrm>
        <a:custGeom>
          <a:avLst/>
          <a:gdLst/>
          <a:ahLst/>
          <a:cxnLst/>
          <a:rect l="0" t="0" r="0" b="0"/>
          <a:pathLst>
            <a:path>
              <a:moveTo>
                <a:pt x="1532704" y="0"/>
              </a:moveTo>
              <a:lnTo>
                <a:pt x="1532704" y="2064717"/>
              </a:lnTo>
              <a:lnTo>
                <a:pt x="0" y="2064717"/>
              </a:lnTo>
              <a:lnTo>
                <a:pt x="0" y="23307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1ABDC-487B-4DDD-8B42-2939F873C594}">
      <dsp:nvSpPr>
        <dsp:cNvPr id="0" name=""/>
        <dsp:cNvSpPr/>
      </dsp:nvSpPr>
      <dsp:spPr>
        <a:xfrm>
          <a:off x="1838823" y="462"/>
          <a:ext cx="2533396" cy="126669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Национальный совет по устойчивому развитию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Под председательством Президента КР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38823" y="462"/>
        <a:ext cx="2533396" cy="1266698"/>
      </dsp:txXfrm>
    </dsp:sp>
    <dsp:sp modelId="{19FAA3C9-7814-47A9-975F-04A5E89AE27C}">
      <dsp:nvSpPr>
        <dsp:cNvPr id="0" name=""/>
        <dsp:cNvSpPr/>
      </dsp:nvSpPr>
      <dsp:spPr>
        <a:xfrm>
          <a:off x="306118" y="3597885"/>
          <a:ext cx="2533396" cy="17381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Координационный Комитет по достижению ЦУР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Руководитель Премьер-министр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06118" y="3597885"/>
        <a:ext cx="2533396" cy="1738150"/>
      </dsp:txXfrm>
    </dsp:sp>
    <dsp:sp modelId="{A6BCDB3B-05B1-4756-A3BA-E2EF8CEC1F76}">
      <dsp:nvSpPr>
        <dsp:cNvPr id="0" name=""/>
        <dsp:cNvSpPr/>
      </dsp:nvSpPr>
      <dsp:spPr>
        <a:xfrm>
          <a:off x="3371528" y="3597885"/>
          <a:ext cx="2533396" cy="15162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Рабочий орган Координационного комитета. Отдел экономики и инвестиций Аппарата Правительства КР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71528" y="3597885"/>
        <a:ext cx="2533396" cy="1516237"/>
      </dsp:txXfrm>
    </dsp:sp>
    <dsp:sp modelId="{8BC11959-EF90-49CE-BB65-91A89DB63D14}">
      <dsp:nvSpPr>
        <dsp:cNvPr id="0" name=""/>
        <dsp:cNvSpPr/>
      </dsp:nvSpPr>
      <dsp:spPr>
        <a:xfrm>
          <a:off x="306118" y="1799173"/>
          <a:ext cx="2533396" cy="126669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Представители ЖК КР, государственных органов, НПО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06118" y="1799173"/>
        <a:ext cx="2533396" cy="1266698"/>
      </dsp:txXfrm>
    </dsp:sp>
    <dsp:sp modelId="{C6A6E2A9-1A43-46A3-9F5A-C70F6DC4A85C}">
      <dsp:nvSpPr>
        <dsp:cNvPr id="0" name=""/>
        <dsp:cNvSpPr/>
      </dsp:nvSpPr>
      <dsp:spPr>
        <a:xfrm>
          <a:off x="6634238" y="3605852"/>
          <a:ext cx="2533396" cy="160548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Министерства, ведомства. </a:t>
          </a:r>
          <a:r>
            <a:rPr lang="ru-RU" sz="2000" kern="1200" dirty="0" err="1" smtClean="0">
              <a:solidFill>
                <a:schemeClr val="tx1"/>
              </a:solidFill>
            </a:rPr>
            <a:t>Нацстат.комитет</a:t>
          </a:r>
          <a:r>
            <a:rPr lang="ru-RU" sz="2000" kern="1200" dirty="0" smtClean="0">
              <a:solidFill>
                <a:schemeClr val="tx1"/>
              </a:solidFill>
            </a:rPr>
            <a:t>. Партнерские организации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634238" y="3605852"/>
        <a:ext cx="2533396" cy="1605489"/>
      </dsp:txXfrm>
    </dsp:sp>
    <dsp:sp modelId="{A109E3C5-FD02-4CD4-82CD-A1E4ECD92661}">
      <dsp:nvSpPr>
        <dsp:cNvPr id="0" name=""/>
        <dsp:cNvSpPr/>
      </dsp:nvSpPr>
      <dsp:spPr>
        <a:xfrm>
          <a:off x="4771305" y="11964"/>
          <a:ext cx="2533396" cy="12666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Заседания проводятся не реже 2 раза в год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771305" y="11964"/>
        <a:ext cx="2533396" cy="1266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1022-143B-4D15-8D41-B5742254EC8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356E-742D-464A-868E-92F14E62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5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17AFE-2DF2-4593-A75F-BE73101915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6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6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>
              <a:defRPr/>
            </a:pPr>
            <a:fld id="{131EB595-801C-4C58-8437-485DA961AEE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>
              <a:defRPr/>
            </a:pPr>
            <a:fld id="{19D9EAB1-E4E9-4D4D-8D2C-A13B29B6A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34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954CFCA-71E9-4196-A1BB-ED60DC9F38B4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C492FCD-29FC-41E6-AA23-55181B36B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7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>
              <a:defRPr/>
            </a:pPr>
            <a:fld id="{B67D3FF5-0886-40EE-83CE-DCC87F25228E}" type="datetimeFigureOut">
              <a:rPr lang="ru-RU" smtClean="0">
                <a:solidFill>
                  <a:srgbClr val="FFF39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>
              <a:defRPr/>
            </a:pPr>
            <a:fld id="{C7029E9C-BB9C-4F27-8DCE-5E4779E77A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01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22892-DBAC-4050-8720-08279E4342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5C99-14EB-4323-A589-1BCA61F28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3380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B102F-66CD-4663-8419-58E77BF9201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F5F43-06AC-4457-A7C7-22F109C92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874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B40FAD0-48C7-470C-A9FC-FDD2FC058777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51627B6-0F30-4398-B173-B8706C9C5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8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D4C5D-14F2-40CF-99A5-0EC545F6FB3E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D60E5-1623-49DB-9976-3EF2E02B52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1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0D34DBA0-83F2-41B1-BC38-344717A843F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32D500A-3E15-4BE5-8BE9-531CD409A4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98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75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027C594-5F05-4C2A-A6D3-EB4AD533C8A8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D7FB9C8-1336-47EB-BDDC-570DAED73B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4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03AE5-951B-4501-893D-D813A050D7E8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281AA-BFEB-4D74-B73D-10D735104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9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70E65-918F-4033-A013-19E37D86796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09.03.2020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0A9A8-F539-4BCF-8613-09BF566818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74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8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fld id="{972C4351-4C3B-42D8-850A-9A1A897543BE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fld id="{4A953578-2E46-4510-BFD7-BA551691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8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573BC82-B323-44B7-9514-1F2ACEA40B2A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52AF98E-F323-4608-B58E-6F20CCE71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79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3D485D5-6CF7-4981-8D42-A5D8ECEE886F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BD9C041-50A4-4F2E-A1D3-CC23DEAC9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3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3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3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DC2E998-5AFB-4744-8456-A6A926D3D8AD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E389F79-E327-494E-BC63-C0A441F3D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16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3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301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1444301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04CCE09-5BF1-4D8F-8095-FD502B83A700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208524E-AF41-43A9-A60B-397829D8B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47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0A1E445-5458-49E0-897C-62ABCF885F0A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DA78269-E93F-41E9-A79D-E855C6439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4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EACBB63-8AF3-48AB-BF83-BF7A3CEEFA78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AEE784-074C-45BC-9EF2-9736EAABF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08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6DE6FA8-FAED-4033-8D72-C572C1E13E05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9674D28-0EB4-4645-8DA9-A5D9755C7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2316" y="5787745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fld id="{BDF9E817-3E9E-44E8-815C-4474CD9C524E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fld id="{0071B77B-A2D5-426E-9728-2B99704D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52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1F7E10E-FC01-44F3-88A7-989E7E2ACE04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2F2321F-776A-4B77-9339-D0DC4235B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19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7"/>
            <a:ext cx="236996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B08A4A5-54F0-4B72-AE20-887FA0BC84EF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875674B-4D16-4B2F-9659-19423C658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5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7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8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FCAE-47D9-4491-8071-71F7DA705DFB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59EA-EE79-4DFE-BA69-E75955E2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8A3C2-B503-4CC1-86E5-758BEB54E31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09.03.2020</a:t>
            </a:fld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E225A-009A-4BA5-9ECB-1865B88D6C49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1" name="Полилиния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45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221C3C14-2CAF-4AFE-BD92-6D5CB191EF8B}" type="datetimeFigureOut">
              <a:rPr lang="ru-RU"/>
              <a:pPr>
                <a:defRPr/>
              </a:pPr>
              <a:t>09.03.2020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16909C47-388F-46F1-9430-106CFEAA9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kyrgyzstan.un.org/ru/15620-analiticheskaya-zapiska-usilenie-gotovnosti-k-chrezvychaynym-situaciyam-v-oblasti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kyrgyzstan.un.org/ru/29659-upravlenie-finansirovaniem-zdravookhraneniya-i-strategicheskimi-zakupkami-uslug-v-kyrgyzstan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kyrgyzstan.un.org/ru/29665-analiticheskiy-obzor-organizacii-predostavleniya-uslug-zdravookhraneniya-v-kyrgyzskoy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kyrgyzstan.un.org/ru/29661-ramochnaya-osnova-i-dorozhnaya-karta-deystviy-po-sozdaniyu-sistem-medicinskoy-pomoschi-pri" TargetMode="Externa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kyrgyzstan.un.org/ru/15698-analiticheskaya-zapiska-prodovolstvennaya-bezopasnost-i-pitanie-v-kyrgyzstane-problemy-i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yrgyzstan.un.org/ru/32091-migraciya-i-povestka-dnya-v-oblasti-ustoychivogo-razvitiya-2030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kyrgyzstan.un.org/ru/15418-analiticheskaya-zapiska-razrabotka-kompleksnoy-dolgosrochnoy-migracionnoy-politiki-dly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kyrgyzstan.un.org/ru/32093-kyrgyzstan-rasshirennyy-migracionnyy-profil-2015-201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kyrgyzstan.un.org/ru/15701-gendernoe-ravenstvo-v-povestke-dnya-v-oblasti-ustoychivogo-razvitiya-na-period-do-2030-goda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4659"/>
            <a:ext cx="10972800" cy="591319"/>
          </a:xfrm>
        </p:spPr>
        <p:txBody>
          <a:bodyPr numCol="2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КЫРГЫЗ РЕСПУБЛИКАСЫНЫН ПРЕЗИДЕНТИНЕ </a:t>
            </a:r>
            <a:b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КАРАШТУУ БАШКАРУУ АКАДЕМИЯСЫ</a:t>
            </a: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АКАДЕМИЯ ГОСУДАРСТВЕННОГО УПРАВЛЕНИЯ </a:t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ПРИ ПРЕЗИДЕНТЕ КЫРГЫЗСКОЙ РЕСПУБЛИКИ</a:t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900" dirty="0">
              <a:solidFill>
                <a:srgbClr val="0058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9100" y="6615116"/>
            <a:ext cx="5376333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СИЛЬНЫЕ КАДРЫ, СИЛЬНАЯ СТРАНА</a:t>
            </a:r>
            <a:endParaRPr lang="ru-RU" sz="900" b="1" cap="all" dirty="0">
              <a:solidFill>
                <a:srgbClr val="0070C0"/>
              </a:solidFill>
            </a:endParaRPr>
          </a:p>
        </p:txBody>
      </p:sp>
      <p:pic>
        <p:nvPicPr>
          <p:cNvPr id="15364" name="Picture 3" descr="C:\Users\Kana\Desktop\вамв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711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1" y="180975"/>
            <a:ext cx="596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Объект 3"/>
          <p:cNvSpPr>
            <a:spLocks noGrp="1"/>
          </p:cNvSpPr>
          <p:nvPr>
            <p:ph idx="1"/>
          </p:nvPr>
        </p:nvSpPr>
        <p:spPr>
          <a:xfrm>
            <a:off x="609600" y="1172308"/>
            <a:ext cx="10972800" cy="4834792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endParaRPr lang="ru-RU" altLang="ru-RU" dirty="0" smtClean="0"/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5400" dirty="0" smtClean="0">
                <a:solidFill>
                  <a:srgbClr val="0070C0"/>
                </a:solidFill>
              </a:rPr>
              <a:t>НИК </a:t>
            </a:r>
          </a:p>
          <a:p>
            <a:pPr marL="109538" indent="0" algn="ctr">
              <a:buNone/>
            </a:pPr>
            <a:r>
              <a:rPr lang="ru-RU" altLang="ru-RU" sz="5400" dirty="0">
                <a:solidFill>
                  <a:srgbClr val="0070C0"/>
                </a:solidFill>
              </a:rPr>
              <a:t>«ГОСУДАРСТВЕННОЕ УПРАВЛЕНИЕ И МЕСТНОЕ САМОУПРАВЛЕНИЕ: УCТОЙЧИВОЕ РАЗВИТИЕ»</a:t>
            </a:r>
            <a:endParaRPr lang="ru-RU" altLang="ru-RU" sz="5400" dirty="0" smtClean="0">
              <a:solidFill>
                <a:srgbClr val="0070C0"/>
              </a:solidFill>
            </a:endParaRPr>
          </a:p>
          <a:p>
            <a:pPr marL="109538" indent="0">
              <a:buFont typeface="Wingdings 3" pitchFamily="18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92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1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Система ООН в Кыргызстане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4793" y="1124262"/>
            <a:ext cx="5705007" cy="554636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Всемирная Продовольственная программа ООН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Всемирная Организация Здравоохранения (ВОЗ)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Продовольственная и сельскохозяйственная организация ООН (ФАО)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Агенствоо</a:t>
            </a:r>
            <a:r>
              <a:rPr lang="ru-RU" dirty="0" smtClean="0"/>
              <a:t> ООН по делам беженцев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Детский Фонд ООН (ЮНИСЕФ)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Департамент Охраны и безопасности ООН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Международная организация по миграции (МОМ)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Управление ООН по координации гуманитарных вопросов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Организация ООН по образованию, науке и культуре ЮНЕСКО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Управление верховного Комиссара ООН по правам человека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24262"/>
            <a:ext cx="5505138" cy="55463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11. Организация ООН по промышленному развитию</a:t>
            </a:r>
          </a:p>
          <a:p>
            <a:pPr marL="0" indent="0">
              <a:buNone/>
            </a:pPr>
            <a:r>
              <a:rPr lang="ru-RU" dirty="0" smtClean="0"/>
              <a:t>12. Программа развития ООН</a:t>
            </a:r>
          </a:p>
          <a:p>
            <a:pPr marL="0" indent="0">
              <a:buNone/>
            </a:pPr>
            <a:r>
              <a:rPr lang="ru-RU" dirty="0" smtClean="0"/>
              <a:t>13. Управление ООН по наркотикам и преступности</a:t>
            </a:r>
          </a:p>
          <a:p>
            <a:pPr marL="0" indent="0">
              <a:buNone/>
            </a:pPr>
            <a:r>
              <a:rPr lang="ru-RU" dirty="0" smtClean="0"/>
              <a:t>14. Программа добровольцев ООН</a:t>
            </a:r>
          </a:p>
          <a:p>
            <a:pPr marL="0" indent="0">
              <a:buNone/>
            </a:pPr>
            <a:r>
              <a:rPr lang="ru-RU" dirty="0" smtClean="0"/>
              <a:t>15. Объединенная программа ООН по ВИЧ/СПИД</a:t>
            </a:r>
          </a:p>
          <a:p>
            <a:pPr marL="0" indent="0">
              <a:buNone/>
            </a:pPr>
            <a:r>
              <a:rPr lang="ru-RU" dirty="0" smtClean="0"/>
              <a:t>16. Фонд ООН в области народонаселения</a:t>
            </a:r>
          </a:p>
          <a:p>
            <a:pPr marL="0" indent="0">
              <a:buNone/>
            </a:pPr>
            <a:r>
              <a:rPr lang="ru-RU" dirty="0" smtClean="0"/>
              <a:t>17. Региональный центр ООН по превентивной дипломатии для Центральной 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68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Государственная </a:t>
            </a:r>
            <a:r>
              <a:rPr lang="ru-RU" b="1" dirty="0"/>
              <a:t>(общественная</a:t>
            </a:r>
            <a:r>
              <a:rPr lang="ru-RU" b="1" dirty="0" smtClean="0"/>
              <a:t>) задача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751" y="1026942"/>
            <a:ext cx="9267568" cy="566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НИК предлагает работать в следующих направления ЦУР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9878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45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Научная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50" y="984738"/>
            <a:ext cx="11751888" cy="56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4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258445"/>
            <a:ext cx="10515600" cy="68409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научная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" y="942536"/>
            <a:ext cx="11521440" cy="561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2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34" y="365125"/>
            <a:ext cx="11255116" cy="844697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РАБОТЫ ПО ЦУР В КЫРГЫЗСТАНЕ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623" y="1075765"/>
            <a:ext cx="6911420" cy="545950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b="1" dirty="0">
                <a:hlinkClick r:id="rId2"/>
              </a:rPr>
              <a:t>2019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В области здравоохранения</a:t>
            </a:r>
            <a:endParaRPr lang="ru-RU" sz="3800" b="1" dirty="0" smtClean="0">
              <a:solidFill>
                <a:srgbClr val="FF0000"/>
              </a:solidFill>
              <a:hlinkClick r:id="rId2"/>
            </a:endParaRPr>
          </a:p>
          <a:p>
            <a:r>
              <a:rPr lang="ru-RU" sz="3800" b="1" dirty="0" smtClean="0">
                <a:hlinkClick r:id="rId2"/>
              </a:rPr>
              <a:t>Управление </a:t>
            </a:r>
            <a:r>
              <a:rPr lang="ru-RU" sz="3800" b="1" dirty="0">
                <a:hlinkClick r:id="rId2"/>
              </a:rPr>
              <a:t>финансированием здравоохранения и стратегическими закупками услуг в Кыргызстане (2019)</a:t>
            </a:r>
            <a:endParaRPr lang="ru-RU" sz="3800" dirty="0"/>
          </a:p>
          <a:p>
            <a:r>
              <a:rPr lang="ru-RU" sz="3800" dirty="0"/>
              <a:t>В документе подводятся итоги 3 циклов реформы </a:t>
            </a:r>
            <a:r>
              <a:rPr lang="ru-RU" sz="3800" dirty="0" err="1"/>
              <a:t>финан-ния</a:t>
            </a:r>
            <a:r>
              <a:rPr lang="ru-RU" sz="3800" dirty="0"/>
              <a:t> здраво-</a:t>
            </a:r>
            <a:r>
              <a:rPr lang="ru-RU" sz="3800" dirty="0" err="1"/>
              <a:t>ния</a:t>
            </a:r>
            <a:r>
              <a:rPr lang="ru-RU" sz="3800" dirty="0"/>
              <a:t> в КР в рамках 3 национальных стратегий здравоохранения, реализованных за последние 20 лет</a:t>
            </a:r>
            <a:r>
              <a:rPr lang="ru-RU" sz="3800" dirty="0" smtClean="0"/>
              <a:t>.</a:t>
            </a:r>
          </a:p>
          <a:p>
            <a:r>
              <a:rPr lang="ru-RU" sz="3800" b="1" dirty="0">
                <a:hlinkClick r:id="rId3"/>
              </a:rPr>
              <a:t>Аналитическая записка: Усиление готовности к чрезвычайным ситуациям в области здравоохранения и обеспечение безопасности здоровья населения</a:t>
            </a:r>
            <a:endParaRPr lang="ru-RU" sz="3800" dirty="0"/>
          </a:p>
          <a:p>
            <a:r>
              <a:rPr lang="ru-RU" sz="3800" dirty="0"/>
              <a:t>УСИЛЕНИЕ ГОТОВНОСТИ К ЧРЕЗВЫЧАЙНЫМ СИТУАЦИЯМ В ОБЛАСТИ ЗДРАВООХРАНЕНИЯ И ОБЕСПЕЧЕНИЕ БЕЗОПАСНОСТИ ЗДОРОВЬЯ НАСЕЛЕНИЯ В </a:t>
            </a:r>
            <a:r>
              <a:rPr lang="ru-RU" sz="3800" dirty="0" smtClean="0"/>
              <a:t>КЫРГЫЗСТАНЕ</a:t>
            </a:r>
            <a:endParaRPr lang="ru-RU" sz="2900" dirty="0"/>
          </a:p>
          <a:p>
            <a:pPr marL="0" indent="0">
              <a:buNone/>
            </a:pPr>
            <a:r>
              <a:rPr lang="ru-RU" sz="4200" b="1" dirty="0"/>
              <a:t>2018</a:t>
            </a:r>
          </a:p>
          <a:p>
            <a:r>
              <a:rPr lang="ru-RU" sz="4000" b="1" dirty="0">
                <a:hlinkClick r:id="rId4"/>
              </a:rPr>
              <a:t>Рамочная основа и Дорожная карта действий по созданию систем медицинской помощи при инфарктах и инсультах в Кыргызстане (2018)</a:t>
            </a:r>
            <a:endParaRPr lang="ru-RU" sz="4000" dirty="0"/>
          </a:p>
          <a:p>
            <a:r>
              <a:rPr lang="ru-RU" sz="4000" dirty="0"/>
              <a:t>Сердечно-сосудистые заболевания (ССЗ) являются причиной 50% всех случаев смерти в Кыргызстане</a:t>
            </a:r>
            <a:r>
              <a:rPr lang="ru-RU" sz="4000" dirty="0" smtClean="0"/>
              <a:t>.</a:t>
            </a:r>
            <a:endParaRPr lang="ru-RU" sz="4000" dirty="0"/>
          </a:p>
          <a:p>
            <a:r>
              <a:rPr lang="ru-RU" sz="4000" b="1" dirty="0">
                <a:hlinkClick r:id="rId5"/>
              </a:rPr>
              <a:t>Аналитический обзор организации предоставления услуг здравоохранения в </a:t>
            </a:r>
            <a:r>
              <a:rPr lang="ru-RU" sz="4000" b="1" dirty="0" err="1">
                <a:hlinkClick r:id="rId5"/>
              </a:rPr>
              <a:t>Кыргызской</a:t>
            </a:r>
            <a:r>
              <a:rPr lang="ru-RU" sz="4000" b="1" dirty="0">
                <a:hlinkClick r:id="rId5"/>
              </a:rPr>
              <a:t> Республике: о чем говорят факты (2018 г.)</a:t>
            </a:r>
            <a:endParaRPr lang="ru-RU" sz="4000" dirty="0"/>
          </a:p>
          <a:p>
            <a:r>
              <a:rPr lang="ru-RU" sz="4000" dirty="0"/>
              <a:t>В настоящем обзоре представлен критический анализ документации по предоставлению услуг здравоохранения в </a:t>
            </a:r>
            <a:r>
              <a:rPr lang="ru-RU" sz="4000" dirty="0" err="1"/>
              <a:t>Кыргызской</a:t>
            </a:r>
            <a:r>
              <a:rPr lang="ru-RU" sz="4000" dirty="0"/>
              <a:t> Республике за последние пять лет</a:t>
            </a:r>
            <a:r>
              <a:rPr lang="ru-RU" sz="4000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9391630" y="877223"/>
            <a:ext cx="2198903" cy="2472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459" y="1075765"/>
            <a:ext cx="2207303" cy="2248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1043" y="2713107"/>
            <a:ext cx="1896222" cy="2399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7160" y="3680103"/>
            <a:ext cx="1768272" cy="2237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7392" y="4085396"/>
            <a:ext cx="1619088" cy="22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38" y="1115878"/>
            <a:ext cx="7096242" cy="54396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hlinkClick r:id="rId2"/>
              </a:rPr>
              <a:t>В области обеспечения продовольствием</a:t>
            </a:r>
          </a:p>
          <a:p>
            <a:r>
              <a:rPr lang="ru-RU" sz="3200" b="1" dirty="0" smtClean="0">
                <a:hlinkClick r:id="rId2"/>
              </a:rPr>
              <a:t>Аналитическая </a:t>
            </a:r>
            <a:r>
              <a:rPr lang="ru-RU" sz="3200" b="1" dirty="0">
                <a:hlinkClick r:id="rId2"/>
              </a:rPr>
              <a:t>записка: Продовольственная безопасность и питание в Кыргызстане: проблемы и возможные пути решения</a:t>
            </a:r>
            <a:endParaRPr lang="ru-RU" sz="3200" dirty="0"/>
          </a:p>
          <a:p>
            <a:r>
              <a:rPr lang="ru-RU" sz="3200" dirty="0"/>
              <a:t>Продовольственная безопасность и питание в Кыргызстане: проблемы и возможные пути решения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69432" y="984738"/>
            <a:ext cx="3017616" cy="38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4851" y="247973"/>
            <a:ext cx="7725780" cy="64060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hlinkClick r:id="rId2"/>
              </a:rPr>
              <a:t>2019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области изучения миграционного потока</a:t>
            </a:r>
          </a:p>
          <a:p>
            <a:r>
              <a:rPr lang="ru-RU" b="1" dirty="0" smtClean="0">
                <a:hlinkClick r:id="rId2"/>
              </a:rPr>
              <a:t>Аналитическая записка: Разработка комплексной долгосрочной миграционной политики для Кыргызской Республики</a:t>
            </a:r>
            <a:endParaRPr lang="ru-RU" dirty="0" smtClean="0"/>
          </a:p>
          <a:p>
            <a:r>
              <a:rPr lang="ru-RU" dirty="0" smtClean="0"/>
              <a:t>Разработка комплексной долгосрочной миграционной политики для </a:t>
            </a:r>
            <a:r>
              <a:rPr lang="ru-RU" dirty="0" err="1" smtClean="0"/>
              <a:t>Кыргызской</a:t>
            </a:r>
            <a:r>
              <a:rPr lang="ru-RU" dirty="0" smtClean="0"/>
              <a:t> Республики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2018 </a:t>
            </a:r>
          </a:p>
          <a:p>
            <a:r>
              <a:rPr lang="ru-RU" b="1" dirty="0" smtClean="0">
                <a:hlinkClick r:id="rId3"/>
              </a:rPr>
              <a:t>Миграция </a:t>
            </a:r>
            <a:r>
              <a:rPr lang="ru-RU" b="1" dirty="0">
                <a:hlinkClick r:id="rId3"/>
              </a:rPr>
              <a:t>и Повестка дня в области устойчивого развития 2030</a:t>
            </a:r>
            <a:endParaRPr lang="ru-RU" dirty="0"/>
          </a:p>
          <a:p>
            <a:r>
              <a:rPr lang="ru-RU" dirty="0"/>
              <a:t>Миграционное составляющее в комплексных задачах </a:t>
            </a:r>
            <a:r>
              <a:rPr lang="ru-RU" dirty="0" smtClean="0"/>
              <a:t>ЦУР</a:t>
            </a:r>
          </a:p>
          <a:p>
            <a:r>
              <a:rPr lang="ru-RU" b="1" dirty="0" smtClean="0">
                <a:hlinkClick r:id="rId4"/>
              </a:rPr>
              <a:t>Кыргызстан</a:t>
            </a:r>
            <a:r>
              <a:rPr lang="ru-RU" b="1" dirty="0">
                <a:hlinkClick r:id="rId4"/>
              </a:rPr>
              <a:t>: Расширенный миграционный профиль (2015-2018)</a:t>
            </a:r>
            <a:endParaRPr lang="ru-RU" dirty="0"/>
          </a:p>
          <a:p>
            <a:r>
              <a:rPr lang="ru-RU" dirty="0"/>
              <a:t>Расширенный миграционный профиль, Кыргызстан (2015-2018)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618472" y="938518"/>
            <a:ext cx="2146087" cy="2716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8472" y="4011767"/>
            <a:ext cx="1827722" cy="2313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1972" y="247973"/>
            <a:ext cx="1985682" cy="28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949" y="872198"/>
            <a:ext cx="8198604" cy="5725550"/>
          </a:xfrm>
        </p:spPr>
        <p:txBody>
          <a:bodyPr/>
          <a:lstStyle/>
          <a:p>
            <a:r>
              <a:rPr lang="ru-RU" sz="3600" dirty="0"/>
              <a:t>2018</a:t>
            </a:r>
          </a:p>
          <a:p>
            <a:r>
              <a:rPr lang="ru-RU" sz="3600" b="1" dirty="0">
                <a:hlinkClick r:id="rId2"/>
              </a:rPr>
              <a:t>Гендерное равенство в повестке дня в области устойчивого развития на период до 2030 года</a:t>
            </a:r>
            <a:endParaRPr lang="ru-RU" sz="3600" dirty="0"/>
          </a:p>
          <a:p>
            <a:r>
              <a:rPr lang="ru-RU" sz="3600" dirty="0"/>
              <a:t>От обещаний к действиям: гендерное равенство в Повестке дня в области устойчивого развития на период до 2030 года.</a:t>
            </a:r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18961" y="578746"/>
            <a:ext cx="2408090" cy="30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706086"/>
              </p:ext>
            </p:extLst>
          </p:nvPr>
        </p:nvGraphicFramePr>
        <p:xfrm>
          <a:off x="838200" y="365125"/>
          <a:ext cx="10515600" cy="626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9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6320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820273"/>
            <a:ext cx="11631706" cy="5607422"/>
          </a:xfrm>
        </p:spPr>
        <p:txBody>
          <a:bodyPr>
            <a:norm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</a:rPr>
              <a:t>Для устойчивого развития роль реализации человеческого потенциала объективно важна. Цели устойчивого развития носят общечеловеческий характер и предназначены для всех стран. Они важны и интересны для нашего государства, которая идет по пути перехода к более развитому обществу и процветающей экономике как его основе. К 2030 году мир будет продолжать развиваться и трансформироваться, испытывать трудности и переживать кризисы, совершать прорывы и добиваться успехов в развитии технологий и борьбе с бедностью. 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</a:rPr>
              <a:t>Кыргызстан не может просто догонять развитые страны по различным параметрам ВВП, а будет совершенствовать свои институты.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</a:rPr>
              <a:t>Поэтому,</a:t>
            </a:r>
            <a:r>
              <a:rPr lang="ru-RU" sz="2200" dirty="0">
                <a:solidFill>
                  <a:srgbClr val="FF0000"/>
                </a:solidFill>
              </a:rPr>
              <a:t> приобретает особую важность выявление приоритетных для Кыргызстана направлений устойчивого развития в среднесрочной перспективе. </a:t>
            </a:r>
            <a:r>
              <a:rPr lang="ru-RU" sz="2200" dirty="0">
                <a:solidFill>
                  <a:prstClr val="black"/>
                </a:solidFill>
              </a:rPr>
              <a:t>Назревает необходимость повышения уровня системности в подходе нашей страны к реализации ЦУР, </a:t>
            </a:r>
            <a:r>
              <a:rPr lang="ru-RU" sz="2200" dirty="0">
                <a:solidFill>
                  <a:srgbClr val="FF0000"/>
                </a:solidFill>
              </a:rPr>
              <a:t>в частности более полного включения социальных аспектов устойчивого развития в национальные документы стратегического планирования.</a:t>
            </a:r>
          </a:p>
          <a:p>
            <a:pPr lvl="0" algn="just" fontAlgn="t"/>
            <a:r>
              <a:rPr lang="ru-RU" sz="2200" dirty="0">
                <a:solidFill>
                  <a:prstClr val="black"/>
                </a:solidFill>
              </a:rPr>
              <a:t>Таким образом,  цели, предложенные ЦУР представляют собой список актуальных для человечества вызовов которые будут использоваться всеми государствами-членами ООН для составления своих «Повесток дня» во всех сферах государственной политики.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67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119635"/>
              </p:ext>
            </p:extLst>
          </p:nvPr>
        </p:nvGraphicFramePr>
        <p:xfrm>
          <a:off x="838200" y="-123986"/>
          <a:ext cx="10515600" cy="630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7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2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на сегодня: в области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154244"/>
            <a:ext cx="10179570" cy="55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332" y="483110"/>
            <a:ext cx="9781964" cy="60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704226" cy="62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033931" cy="61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87" y="140946"/>
            <a:ext cx="11002780" cy="67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3" y="666749"/>
            <a:ext cx="11377535" cy="57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1" y="365125"/>
            <a:ext cx="11602387" cy="57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5" y="335144"/>
            <a:ext cx="1149745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Выводы: Варианты научно-исследовательских тем 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Цель 1: Ликвидация нищеты.</a:t>
            </a:r>
            <a:endParaRPr lang="ru-RU" dirty="0"/>
          </a:p>
          <a:p>
            <a:pPr lvl="0"/>
            <a:r>
              <a:rPr lang="ru-RU" dirty="0"/>
              <a:t>Эффективное использование цифровых технологий как фактор преодоления бедности в КР.</a:t>
            </a:r>
          </a:p>
          <a:p>
            <a:pPr lvl="0"/>
            <a:r>
              <a:rPr lang="ru-RU" dirty="0"/>
              <a:t>Детская бедность: тенденции и перспективы снижения в контексте целей устойчивого развития.</a:t>
            </a:r>
          </a:p>
          <a:p>
            <a:pPr lvl="0"/>
            <a:r>
              <a:rPr lang="ru-RU" dirty="0" smtClean="0"/>
              <a:t>Развитие </a:t>
            </a:r>
            <a:r>
              <a:rPr lang="ru-RU" dirty="0"/>
              <a:t>цифровых проектов как инструмент сокращения бедности среди молодежи.</a:t>
            </a:r>
          </a:p>
          <a:p>
            <a:pPr lvl="0"/>
            <a:r>
              <a:rPr lang="ru-RU" dirty="0" err="1" smtClean="0"/>
              <a:t>Цифровизация</a:t>
            </a:r>
            <a:r>
              <a:rPr lang="ru-RU" dirty="0" smtClean="0"/>
              <a:t> </a:t>
            </a:r>
            <a:r>
              <a:rPr lang="ru-RU" dirty="0"/>
              <a:t>общества для борьбы с бедностью в целях устойчивого развития.</a:t>
            </a:r>
          </a:p>
          <a:p>
            <a:pPr lvl="0"/>
            <a:r>
              <a:rPr lang="ru-RU" dirty="0"/>
              <a:t>Сделать информационные технологии основным источником дохода для граждан и бизнеса.</a:t>
            </a:r>
          </a:p>
          <a:p>
            <a:pPr lvl="0"/>
            <a:r>
              <a:rPr lang="ru-RU" dirty="0"/>
              <a:t>Создание новых возможностей для населения через развитие цифровых навыков.</a:t>
            </a:r>
          </a:p>
          <a:p>
            <a:pPr lvl="0"/>
            <a:r>
              <a:rPr lang="ru-RU" dirty="0"/>
              <a:t>Системное решение вопросов социализации и трудоустройства социально-уязвимых слоев населения по ликвидации бедности.</a:t>
            </a:r>
          </a:p>
          <a:p>
            <a:pPr lvl="0"/>
            <a:r>
              <a:rPr lang="ru-RU" dirty="0"/>
              <a:t>Содействие цифровой трансформации: Сделать информационные технологии основным источником дохода для граждан и бизнеса.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4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941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/>
              <a:t>Цель 2: Улучшение питания населения и продовольственная безопасность. (Ликвидация голода</a:t>
            </a:r>
            <a:r>
              <a:rPr lang="ru-RU" sz="3100" b="1" dirty="0" smtClean="0"/>
              <a:t>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9134"/>
            <a:ext cx="10515600" cy="52915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Оптимизация школьного питания в Кыргызстане.</a:t>
            </a:r>
          </a:p>
          <a:p>
            <a:pPr lvl="0"/>
            <a:r>
              <a:rPr lang="ru-RU" dirty="0"/>
              <a:t> Инновационные технологии для решения проблем с голодом в сельской местности.</a:t>
            </a:r>
          </a:p>
          <a:p>
            <a:pPr lvl="0"/>
            <a:r>
              <a:rPr lang="ru-RU" dirty="0"/>
              <a:t>Продовольственная безопасность основа целей устойчивого развития.</a:t>
            </a:r>
          </a:p>
          <a:p>
            <a:pPr lvl="0"/>
            <a:r>
              <a:rPr lang="ru-RU" dirty="0"/>
              <a:t>Использование сельскохозяйственных инноваций и новых технологий на местном уровне для производства продовольствия.</a:t>
            </a:r>
          </a:p>
          <a:p>
            <a:pPr lvl="0"/>
            <a:r>
              <a:rPr lang="ru-RU" dirty="0"/>
              <a:t> Поддержка инициатив по повышению продуктивности растениеводства, животноводства для борьбы с голодом.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52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аучно-исследовательской кафедры: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5204012"/>
          </a:xfrm>
        </p:spPr>
        <p:txBody>
          <a:bodyPr>
            <a:normAutofit/>
          </a:bodyPr>
          <a:lstStyle/>
          <a:p>
            <a:pPr algn="just"/>
            <a:r>
              <a:rPr lang="ru-RU" sz="4000" dirty="0">
                <a:solidFill>
                  <a:srgbClr val="FF0000"/>
                </a:solidFill>
              </a:rPr>
              <a:t>Посредством анализа эффективности достижения ЦУР содействовать ускорению механизма государственного и муниципального управления в Кыргызской Республике.</a:t>
            </a:r>
          </a:p>
          <a:p>
            <a:pPr marL="0" indent="0" algn="just"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1379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>
            <a:normAutofit/>
          </a:bodyPr>
          <a:lstStyle/>
          <a:p>
            <a:r>
              <a:rPr lang="ru-RU" b="1" dirty="0"/>
              <a:t>Цель 3: Здоровье и </a:t>
            </a:r>
            <a:r>
              <a:rPr lang="ru-RU" b="1" dirty="0" smtClean="0"/>
              <a:t>благополучие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Обеспечить </a:t>
            </a:r>
            <a:r>
              <a:rPr lang="ru-RU" dirty="0"/>
              <a:t>полный охват населения информационно-коммуникационными, профилактическими и лечебно-диагностическими услугами.</a:t>
            </a:r>
          </a:p>
          <a:p>
            <a:pPr lvl="0"/>
            <a:r>
              <a:rPr lang="ru-RU" dirty="0"/>
              <a:t>К 2040 г. снизить вдвое количество заболеваний дыхательных путей и показатели риска </a:t>
            </a:r>
            <a:r>
              <a:rPr lang="ru-RU" dirty="0" err="1"/>
              <a:t>cмерти</a:t>
            </a:r>
            <a:r>
              <a:rPr lang="ru-RU" dirty="0"/>
              <a:t> от инфекционных заболеваний.</a:t>
            </a:r>
          </a:p>
          <a:p>
            <a:pPr lvl="0"/>
            <a:r>
              <a:rPr lang="ru-RU" dirty="0"/>
              <a:t>Сократить число случаев материнской смертности в городе.</a:t>
            </a:r>
          </a:p>
          <a:p>
            <a:pPr lvl="0"/>
            <a:r>
              <a:rPr lang="ru-RU" dirty="0"/>
              <a:t>Сократить число детской смертности и неонатальной смертности.</a:t>
            </a:r>
          </a:p>
          <a:p>
            <a:pPr lvl="0"/>
            <a:r>
              <a:rPr lang="ru-RU" dirty="0"/>
              <a:t>Сократить заболеваемость туберкулезом.</a:t>
            </a:r>
          </a:p>
          <a:p>
            <a:pPr lvl="0"/>
            <a:r>
              <a:rPr lang="ru-RU" dirty="0"/>
              <a:t>Цифровая медицина - улучшение стандартов и качества услуг здравоохранения в целях устойчивого развития.</a:t>
            </a:r>
          </a:p>
          <a:p>
            <a:pPr lvl="0"/>
            <a:r>
              <a:rPr lang="ru-RU" dirty="0"/>
              <a:t>Необходимость внедрения цифровых технологий в здравоохранении в целях обеспечения устойчивого развития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954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23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2209800" y="116632"/>
            <a:ext cx="7918648" cy="201622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C00000"/>
                </a:solidFill>
              </a:rPr>
              <a:t>Академия государственного управления 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r>
              <a:rPr lang="ru-RU" altLang="ru-RU" sz="1800" b="1" dirty="0">
                <a:solidFill>
                  <a:srgbClr val="C00000"/>
                </a:solidFill>
              </a:rPr>
              <a:t>при Президенте Кыргызской Республики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r>
              <a:rPr lang="ru-RU" altLang="ru-RU" sz="2600" b="1" dirty="0">
                <a:solidFill>
                  <a:srgbClr val="00B050"/>
                </a:solidFill>
              </a:rPr>
              <a:t>Кафедра государственное управление и местное самоуправление: устойчивое развитие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2204864"/>
            <a:ext cx="7772400" cy="446449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b="1" i="1" dirty="0">
                <a:solidFill>
                  <a:srgbClr val="002060"/>
                </a:solidFill>
              </a:rPr>
              <a:t>Направление</a:t>
            </a:r>
          </a:p>
          <a:p>
            <a:pPr algn="ctr" eaLnBrk="1" hangingPunct="1">
              <a:buFontTx/>
              <a:buNone/>
            </a:pPr>
            <a:endParaRPr lang="ru-RU" altLang="ru-RU" sz="3200" b="1" i="1" dirty="0"/>
          </a:p>
          <a:p>
            <a:pPr algn="ctr" eaLnBrk="1" hangingPunct="1">
              <a:buFontTx/>
              <a:buNone/>
            </a:pPr>
            <a:endParaRPr lang="ru-RU" altLang="ru-RU" sz="2000" b="1" i="1" dirty="0"/>
          </a:p>
          <a:p>
            <a:pPr algn="ctr" eaLnBrk="1" hangingPunct="1">
              <a:buFontTx/>
              <a:buNone/>
            </a:pPr>
            <a:endParaRPr lang="ru-RU" altLang="ru-RU" sz="2000" b="1" i="1" dirty="0"/>
          </a:p>
          <a:p>
            <a:pPr algn="ctr" eaLnBrk="1" hangingPunct="1">
              <a:buFontTx/>
              <a:buNone/>
            </a:pPr>
            <a:endParaRPr lang="ru-RU" altLang="ru-RU" sz="2000" b="1" i="1" dirty="0"/>
          </a:p>
        </p:txBody>
      </p:sp>
      <p:sp>
        <p:nvSpPr>
          <p:cNvPr id="52229" name="Номер слайда 4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fld id="{C3F0E94C-C26D-4CEC-916A-F0748F555478}" type="slidenum">
              <a:rPr lang="en-US" altLang="ru-RU" sz="1200">
                <a:solidFill>
                  <a:prstClr val="black"/>
                </a:solidFill>
                <a:latin typeface="Arial" pitchFamily="34" charset="0"/>
              </a:rPr>
              <a:pPr/>
              <a:t>32</a:t>
            </a:fld>
            <a:endParaRPr lang="en-US" altLang="ru-RU" sz="12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845773"/>
            <a:ext cx="6768752" cy="362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404664"/>
            <a:ext cx="8153400" cy="5760640"/>
          </a:xfrm>
        </p:spPr>
        <p:txBody>
          <a:bodyPr>
            <a:normAutofit fontScale="70000" lnSpcReduction="20000"/>
          </a:bodyPr>
          <a:lstStyle/>
          <a:p>
            <a:pPr marL="596646" indent="-514350" algn="ctr">
              <a:buAutoNum type="arabicPeriod"/>
            </a:pPr>
            <a:endParaRPr lang="ru-RU" altLang="en-US" sz="28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r>
              <a:rPr lang="ru-RU" altLang="en-US" sz="5200" i="1" dirty="0">
                <a:solidFill>
                  <a:srgbClr val="002060"/>
                </a:solidFill>
                <a:latin typeface="Arial Black" pitchFamily="34" charset="0"/>
              </a:rPr>
              <a:t>А к т у а л ь н о с т ь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Clr>
                <a:srgbClr val="3891A7"/>
              </a:buClr>
              <a:buNone/>
            </a:pPr>
            <a:r>
              <a:rPr lang="ru-RU" altLang="en-US" sz="40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altLang="en-US" sz="40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en-US" sz="4000" dirty="0">
                <a:solidFill>
                  <a:srgbClr val="002060"/>
                </a:solidFill>
                <a:latin typeface="Arial Black" pitchFamily="34" charset="0"/>
              </a:rPr>
              <a:t>Национальная стратегия развития КР на 2018-2040 годы;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altLang="en-US" sz="4000" dirty="0">
                <a:solidFill>
                  <a:srgbClr val="002060"/>
                </a:solidFill>
                <a:latin typeface="Arial Black" pitchFamily="34" charset="0"/>
              </a:rPr>
              <a:t>Программа развития местного самоуправления КР на 2018-2023 годы;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Указ Президента КР. 2020 год объявлен Годом развития регионов, </a:t>
            </a:r>
            <a:r>
              <a:rPr lang="ru-RU" sz="4000" dirty="0" err="1">
                <a:solidFill>
                  <a:srgbClr val="002060"/>
                </a:solidFill>
                <a:latin typeface="Arial Black" pitchFamily="34" charset="0"/>
              </a:rPr>
              <a:t>цифровизации</a:t>
            </a:r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 страны и поддержки детей;</a:t>
            </a:r>
            <a:endParaRPr lang="ru-RU" altLang="en-US" sz="40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</a:pPr>
            <a:endParaRPr lang="ru-RU" altLang="en-US" sz="40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altLang="en-US" sz="40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1847528" y="476672"/>
            <a:ext cx="8496944" cy="5760640"/>
          </a:xfrm>
        </p:spPr>
        <p:txBody>
          <a:bodyPr>
            <a:normAutofit fontScale="62500" lnSpcReduction="20000"/>
          </a:bodyPr>
          <a:lstStyle/>
          <a:p>
            <a:pPr marL="596646" indent="-514350" algn="ctr">
              <a:buAutoNum type="arabicPeriod"/>
            </a:pPr>
            <a:endParaRPr lang="ru-RU" altLang="en-US" sz="28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 defTabSz="457200">
              <a:lnSpc>
                <a:spcPct val="120000"/>
              </a:lnSpc>
              <a:buNone/>
            </a:pPr>
            <a:r>
              <a:rPr lang="ru-RU" sz="4600" b="1" i="1" dirty="0">
                <a:solidFill>
                  <a:srgbClr val="002060"/>
                </a:solidFill>
              </a:rPr>
              <a:t>Ц Е Л Ь : </a:t>
            </a:r>
          </a:p>
          <a:p>
            <a:pPr algn="ctr" defTabSz="457200">
              <a:lnSpc>
                <a:spcPct val="120000"/>
              </a:lnSpc>
              <a:buNone/>
            </a:pPr>
            <a:r>
              <a:rPr lang="ru-RU" sz="4600" b="1" dirty="0">
                <a:solidFill>
                  <a:srgbClr val="002060"/>
                </a:solidFill>
              </a:rPr>
              <a:t>  реализация научно-исследовательских и образовательных программ по вопросам местного самоуправления в КР с вовлечением магистрантов, аспирантов, государственных и муниципальных органов для выработки практических рекомендаций по улучшению проводимой государственной политики в данной сфере</a:t>
            </a:r>
            <a:r>
              <a:rPr lang="ru-RU" sz="4600" b="1" u="sng" dirty="0">
                <a:solidFill>
                  <a:srgbClr val="002060"/>
                </a:solidFill>
              </a:rPr>
              <a:t>.</a:t>
            </a:r>
          </a:p>
          <a:p>
            <a:pPr lvl="0" algn="ctr">
              <a:buClr>
                <a:srgbClr val="3891A7"/>
              </a:buClr>
              <a:buNone/>
            </a:pPr>
            <a:endParaRPr lang="ru-RU" altLang="en-US" sz="40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7651" name="Group 1"/>
          <p:cNvGrpSpPr>
            <a:grpSpLocks noChangeAspect="1"/>
          </p:cNvGrpSpPr>
          <p:nvPr/>
        </p:nvGrpSpPr>
        <p:grpSpPr bwMode="auto">
          <a:xfrm>
            <a:off x="728419" y="386344"/>
            <a:ext cx="10306373" cy="5910948"/>
            <a:chOff x="2357" y="-828"/>
            <a:chExt cx="6660" cy="4156"/>
          </a:xfrm>
        </p:grpSpPr>
        <p:sp>
          <p:nvSpPr>
            <p:cNvPr id="27652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357" y="-828"/>
              <a:ext cx="6541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653" name="Text Box 16"/>
            <p:cNvSpPr txBox="1">
              <a:spLocks noChangeArrowheads="1"/>
            </p:cNvSpPr>
            <p:nvPr/>
          </p:nvSpPr>
          <p:spPr bwMode="auto">
            <a:xfrm>
              <a:off x="3137" y="-707"/>
              <a:ext cx="5301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i="1" dirty="0">
                  <a:solidFill>
                    <a:srgbClr val="7030A0"/>
                  </a:solidFill>
                  <a:latin typeface="trebuchet ms"/>
                </a:rPr>
                <a:t>Задачи:</a:t>
              </a:r>
              <a:endParaRPr lang="ru-RU" sz="36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654" name="Text Box 15"/>
            <p:cNvSpPr txBox="1">
              <a:spLocks noChangeArrowheads="1"/>
            </p:cNvSpPr>
            <p:nvPr/>
          </p:nvSpPr>
          <p:spPr bwMode="auto">
            <a:xfrm>
              <a:off x="3144" y="-35"/>
              <a:ext cx="4199" cy="6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Проведение актуальных научных исследований;</a:t>
              </a:r>
              <a:endParaRPr lang="ru-RU" sz="22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655" name="Text Box 14"/>
            <p:cNvSpPr txBox="1">
              <a:spLocks noChangeArrowheads="1"/>
            </p:cNvSpPr>
            <p:nvPr/>
          </p:nvSpPr>
          <p:spPr bwMode="auto">
            <a:xfrm>
              <a:off x="3500" y="572"/>
              <a:ext cx="4270" cy="6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Привлечение магистрантов, аспирантов, студентов к выполнению НИР;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3886" y="1242"/>
              <a:ext cx="4359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Осуществлять подготовку учебников, учебных пособий, монографий, научных статей и докладов;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657" name="Text Box 12"/>
            <p:cNvSpPr txBox="1">
              <a:spLocks noChangeArrowheads="1"/>
            </p:cNvSpPr>
            <p:nvPr/>
          </p:nvSpPr>
          <p:spPr bwMode="auto">
            <a:xfrm>
              <a:off x="4327" y="1939"/>
              <a:ext cx="4333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2400"/>
                </a:lnSpc>
                <a:buClr>
                  <a:srgbClr val="FE8637"/>
                </a:buClr>
                <a:buSzPct val="70000"/>
              </a:pPr>
              <a:r>
                <a:rPr lang="ru-RU" sz="2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Участвовать в организации и проведении международных, региональных, межвузовских конференций и семинаров;</a:t>
              </a:r>
            </a:p>
            <a:p>
              <a:pPr eaLnBrk="1" hangingPunct="1">
                <a:spcBef>
                  <a:spcPts val="600"/>
                </a:spcBef>
                <a:buClr>
                  <a:srgbClr val="FE8637"/>
                </a:buClr>
                <a:buSzPct val="70000"/>
              </a:pPr>
              <a:endPara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658" name="Text Box 11"/>
            <p:cNvSpPr txBox="1">
              <a:spLocks noChangeArrowheads="1"/>
            </p:cNvSpPr>
            <p:nvPr/>
          </p:nvSpPr>
          <p:spPr bwMode="auto">
            <a:xfrm>
              <a:off x="4802" y="2620"/>
              <a:ext cx="4215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2296" eaLnBrk="1" hangingPunct="1">
                <a:lnSpc>
                  <a:spcPts val="2400"/>
                </a:lnSpc>
                <a:buClr>
                  <a:srgbClr val="FE8637"/>
                </a:buClr>
                <a:buSzPct val="70000"/>
              </a:pPr>
              <a:r>
                <a:rPr lang="ru-RU" sz="20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Организовать и проводить круглые столы и конкурсы на лучшие научные работы магистрантов, студентов;</a:t>
              </a:r>
            </a:p>
          </p:txBody>
        </p:sp>
        <p:cxnSp>
          <p:nvCxnSpPr>
            <p:cNvPr id="27660" name="AutoShape 9"/>
            <p:cNvCxnSpPr>
              <a:cxnSpLocks noChangeShapeType="1"/>
            </p:cNvCxnSpPr>
            <p:nvPr/>
          </p:nvCxnSpPr>
          <p:spPr bwMode="auto">
            <a:xfrm flipH="1" flipV="1">
              <a:off x="2530" y="-499"/>
              <a:ext cx="607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1" name="AutoShape 8"/>
            <p:cNvCxnSpPr>
              <a:cxnSpLocks noChangeShapeType="1"/>
            </p:cNvCxnSpPr>
            <p:nvPr/>
          </p:nvCxnSpPr>
          <p:spPr bwMode="auto">
            <a:xfrm>
              <a:off x="2530" y="-487"/>
              <a:ext cx="1" cy="34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2" name="AutoShape 7"/>
            <p:cNvCxnSpPr>
              <a:cxnSpLocks noChangeShapeType="1"/>
              <a:endCxn id="27658" idx="1"/>
            </p:cNvCxnSpPr>
            <p:nvPr/>
          </p:nvCxnSpPr>
          <p:spPr bwMode="auto">
            <a:xfrm>
              <a:off x="2530" y="2972"/>
              <a:ext cx="227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3" name="AutoShape 6"/>
            <p:cNvCxnSpPr>
              <a:cxnSpLocks noChangeShapeType="1"/>
              <a:endCxn id="27657" idx="1"/>
            </p:cNvCxnSpPr>
            <p:nvPr/>
          </p:nvCxnSpPr>
          <p:spPr bwMode="auto">
            <a:xfrm>
              <a:off x="2530" y="2271"/>
              <a:ext cx="1797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AutoShape 5"/>
            <p:cNvCxnSpPr>
              <a:cxnSpLocks noChangeShapeType="1"/>
            </p:cNvCxnSpPr>
            <p:nvPr/>
          </p:nvCxnSpPr>
          <p:spPr bwMode="auto">
            <a:xfrm>
              <a:off x="2530" y="1636"/>
              <a:ext cx="135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AutoShape 4"/>
            <p:cNvCxnSpPr>
              <a:cxnSpLocks noChangeShapeType="1"/>
              <a:endCxn id="27655" idx="1"/>
            </p:cNvCxnSpPr>
            <p:nvPr/>
          </p:nvCxnSpPr>
          <p:spPr bwMode="auto">
            <a:xfrm flipV="1">
              <a:off x="2531" y="907"/>
              <a:ext cx="969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AutoShape 2"/>
            <p:cNvCxnSpPr>
              <a:cxnSpLocks noChangeShapeType="1"/>
            </p:cNvCxnSpPr>
            <p:nvPr/>
          </p:nvCxnSpPr>
          <p:spPr bwMode="auto">
            <a:xfrm>
              <a:off x="2530" y="264"/>
              <a:ext cx="60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880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764705"/>
            <a:ext cx="8153400" cy="50405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altLang="en-US" sz="2800" dirty="0">
                <a:solidFill>
                  <a:srgbClr val="002060"/>
                </a:solidFill>
                <a:latin typeface="Arial Black" pitchFamily="34" charset="0"/>
              </a:rPr>
              <a:t>ОСНОВНЫЕ НАПРАВЛЕНИЯ ДЕЯТЕЛЬНОСТИ</a:t>
            </a:r>
          </a:p>
          <a:p>
            <a:pPr marL="82296" indent="0" algn="ctr">
              <a:buNone/>
            </a:pPr>
            <a:endParaRPr lang="ru-RU" altLang="en-US" sz="1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600" b="1" dirty="0">
                <a:solidFill>
                  <a:prstClr val="black"/>
                </a:solidFill>
                <a:latin typeface="Century Gothic"/>
              </a:rPr>
              <a:t>Исследования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600" b="1" dirty="0">
                <a:solidFill>
                  <a:prstClr val="black"/>
                </a:solidFill>
                <a:latin typeface="Century Gothic"/>
              </a:rPr>
              <a:t>Обсуждения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600" b="1" dirty="0">
                <a:solidFill>
                  <a:prstClr val="black"/>
                </a:solidFill>
                <a:latin typeface="Century Gothic"/>
              </a:rPr>
              <a:t>Тренинги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600" b="1" dirty="0">
                <a:solidFill>
                  <a:prstClr val="black"/>
                </a:solidFill>
                <a:latin typeface="Century Gothic"/>
              </a:rPr>
              <a:t>Разработка концептуальных документов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600" b="1" dirty="0">
                <a:solidFill>
                  <a:prstClr val="black"/>
                </a:solidFill>
                <a:latin typeface="Century Gothic"/>
              </a:rPr>
              <a:t>Публикация научных работ</a:t>
            </a: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89" y="285751"/>
            <a:ext cx="8258175" cy="58261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Система местного самоуправления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Содержимое 3"/>
          <p:cNvSpPr>
            <a:spLocks noGrp="1"/>
          </p:cNvSpPr>
          <p:nvPr>
            <p:ph sz="quarter" idx="1"/>
          </p:nvPr>
        </p:nvSpPr>
        <p:spPr>
          <a:xfrm>
            <a:off x="1666876" y="1071564"/>
            <a:ext cx="8786813" cy="5500687"/>
          </a:xfrm>
        </p:spPr>
        <p:txBody>
          <a:bodyPr/>
          <a:lstStyle/>
          <a:p>
            <a:pPr eaLnBrk="1" hangingPunct="1"/>
            <a:r>
              <a:rPr lang="ru-RU" altLang="ru-RU" sz="3000"/>
              <a:t> </a:t>
            </a:r>
            <a:endParaRPr lang="ru-RU" alt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9" name="Номер слайда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fld id="{0852E6C0-213D-4451-AE9D-AEF98418BD94}" type="slidenum">
              <a:rPr lang="ru-RU" altLang="ru-RU" sz="1200">
                <a:solidFill>
                  <a:srgbClr val="898989"/>
                </a:solidFill>
              </a:rPr>
              <a:pPr/>
              <a:t>37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6557318"/>
              </p:ext>
            </p:extLst>
          </p:nvPr>
        </p:nvGraphicFramePr>
        <p:xfrm>
          <a:off x="1738282" y="1071546"/>
          <a:ext cx="878687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7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260649"/>
            <a:ext cx="8207697" cy="56886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2B2B2B"/>
                </a:solidFill>
                <a:latin typeface="Arial"/>
              </a:rPr>
              <a:t>По данным </a:t>
            </a:r>
            <a:r>
              <a:rPr lang="ru-RU" sz="2800" b="1" dirty="0" err="1">
                <a:solidFill>
                  <a:srgbClr val="2B2B2B"/>
                </a:solidFill>
                <a:latin typeface="Arial"/>
              </a:rPr>
              <a:t>нац.стат</a:t>
            </a:r>
            <a:r>
              <a:rPr lang="ru-RU" sz="2800" b="1" dirty="0">
                <a:solidFill>
                  <a:srgbClr val="2B2B2B"/>
                </a:solidFill>
                <a:latin typeface="Arial"/>
              </a:rPr>
              <a:t>. комитета КР – 1/3 часть населения (33,8 %) проживает в городах и 2/3 части (66,2 %) - в сельской местности</a:t>
            </a:r>
            <a:r>
              <a:rPr lang="ru-RU" sz="2800" dirty="0">
                <a:solidFill>
                  <a:srgbClr val="2B2B2B"/>
                </a:solidFill>
                <a:latin typeface="Arial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rgbClr val="2B2B2B"/>
                </a:solidFill>
                <a:latin typeface="Arial"/>
              </a:rPr>
              <a:t>Все население страны состоит из местных сообществ, которые реализуют свои права через местное самоуправление.</a:t>
            </a:r>
            <a:endParaRPr lang="ru-RU" altLang="en-US" sz="1600" dirty="0">
              <a:solidFill>
                <a:srgbClr val="513E1B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"/>
          <p:cNvGraphicFramePr>
            <a:graphicFrameLocks/>
          </p:cNvGraphicFramePr>
          <p:nvPr>
            <p:extLst/>
          </p:nvPr>
        </p:nvGraphicFramePr>
        <p:xfrm>
          <a:off x="1847528" y="2132856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9699" name="Group 1"/>
          <p:cNvGrpSpPr>
            <a:grpSpLocks noChangeAspect="1"/>
          </p:cNvGrpSpPr>
          <p:nvPr/>
        </p:nvGrpSpPr>
        <p:grpSpPr bwMode="auto">
          <a:xfrm>
            <a:off x="2063750" y="285751"/>
            <a:ext cx="8064500" cy="6022975"/>
            <a:chOff x="2357" y="1736"/>
            <a:chExt cx="6583" cy="4063"/>
          </a:xfrm>
        </p:grpSpPr>
        <p:sp>
          <p:nvSpPr>
            <p:cNvPr id="29700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357" y="1736"/>
              <a:ext cx="6583" cy="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01" name="Text Box 12"/>
            <p:cNvSpPr txBox="1">
              <a:spLocks noChangeArrowheads="1"/>
            </p:cNvSpPr>
            <p:nvPr/>
          </p:nvSpPr>
          <p:spPr bwMode="auto">
            <a:xfrm>
              <a:off x="3555" y="1736"/>
              <a:ext cx="5268" cy="6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74320" indent="-274320" eaLnBrk="1" hangingPunct="1">
                <a:spcBef>
                  <a:spcPts val="600"/>
                </a:spcBef>
                <a:buClr>
                  <a:srgbClr val="FE8637"/>
                </a:buClr>
                <a:buSzPct val="70000"/>
                <a:buFont typeface="Wingdings"/>
                <a:buChar char=""/>
              </a:pPr>
              <a:r>
                <a:rPr lang="ru-RU" sz="2600" b="1" dirty="0">
                  <a:solidFill>
                    <a:srgbClr val="C00000"/>
                  </a:solidFill>
                  <a:latin typeface="Century Schoolbook"/>
                  <a:cs typeface="Arial" charset="0"/>
                </a:rPr>
                <a:t>Количество органов МСУ в КР составляет 484 единиц. Из них:</a:t>
              </a:r>
            </a:p>
          </p:txBody>
        </p:sp>
        <p:sp>
          <p:nvSpPr>
            <p:cNvPr id="29702" name="Text Box 11"/>
            <p:cNvSpPr txBox="1">
              <a:spLocks noChangeArrowheads="1"/>
            </p:cNvSpPr>
            <p:nvPr/>
          </p:nvSpPr>
          <p:spPr bwMode="auto">
            <a:xfrm>
              <a:off x="3608" y="2642"/>
              <a:ext cx="5097" cy="6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500" b="1" dirty="0">
                  <a:solidFill>
                    <a:srgbClr val="002060"/>
                  </a:solidFill>
                  <a:latin typeface="Century Schoolbook"/>
                  <a:cs typeface="Arial" charset="0"/>
                </a:rPr>
                <a:t>2 города республиканского значения</a:t>
              </a:r>
              <a:endParaRPr lang="ru-RU" sz="25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9703" name="Text Box 10"/>
            <p:cNvSpPr txBox="1">
              <a:spLocks noChangeArrowheads="1"/>
            </p:cNvSpPr>
            <p:nvPr/>
          </p:nvSpPr>
          <p:spPr bwMode="auto">
            <a:xfrm>
              <a:off x="3608" y="3249"/>
              <a:ext cx="5097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FE8637"/>
                </a:buClr>
                <a:buSzPct val="70000"/>
              </a:pPr>
              <a:r>
                <a:rPr lang="ru-RU" sz="2600" b="1" dirty="0">
                  <a:solidFill>
                    <a:srgbClr val="002060"/>
                  </a:solidFill>
                  <a:latin typeface="Century Schoolbook"/>
                  <a:cs typeface="Arial" charset="0"/>
                </a:rPr>
                <a:t>12 городов областного значения </a:t>
              </a:r>
            </a:p>
          </p:txBody>
        </p:sp>
        <p:cxnSp>
          <p:nvCxnSpPr>
            <p:cNvPr id="29704" name="AutoShape 9"/>
            <p:cNvCxnSpPr>
              <a:cxnSpLocks noChangeShapeType="1"/>
            </p:cNvCxnSpPr>
            <p:nvPr/>
          </p:nvCxnSpPr>
          <p:spPr bwMode="auto">
            <a:xfrm flipH="1" flipV="1">
              <a:off x="2708" y="2080"/>
              <a:ext cx="847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5" name="AutoShape 8"/>
            <p:cNvCxnSpPr>
              <a:cxnSpLocks noChangeShapeType="1"/>
            </p:cNvCxnSpPr>
            <p:nvPr/>
          </p:nvCxnSpPr>
          <p:spPr bwMode="auto">
            <a:xfrm>
              <a:off x="2708" y="2082"/>
              <a:ext cx="1" cy="3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6" name="Text Box 7"/>
            <p:cNvSpPr txBox="1">
              <a:spLocks noChangeArrowheads="1"/>
            </p:cNvSpPr>
            <p:nvPr/>
          </p:nvSpPr>
          <p:spPr bwMode="auto">
            <a:xfrm>
              <a:off x="3608" y="4039"/>
              <a:ext cx="5097" cy="7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FE8637"/>
                </a:buClr>
                <a:buSzPct val="70000"/>
              </a:pPr>
              <a:r>
                <a:rPr lang="ru-RU" sz="2600" b="1" dirty="0">
                  <a:solidFill>
                    <a:srgbClr val="002060"/>
                  </a:solidFill>
                  <a:latin typeface="Century Schoolbook"/>
                  <a:cs typeface="Arial" charset="0"/>
                </a:rPr>
                <a:t>17 городов районного значения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9707" name="Text Box 6"/>
            <p:cNvSpPr txBox="1">
              <a:spLocks noChangeArrowheads="1"/>
            </p:cNvSpPr>
            <p:nvPr/>
          </p:nvSpPr>
          <p:spPr bwMode="auto">
            <a:xfrm>
              <a:off x="3608" y="4779"/>
              <a:ext cx="5097" cy="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rgbClr val="FE8637"/>
                </a:buClr>
                <a:buSzPct val="70000"/>
              </a:pPr>
              <a:r>
                <a:rPr lang="ru-RU" sz="2600" b="1" dirty="0">
                  <a:solidFill>
                    <a:srgbClr val="002060"/>
                  </a:solidFill>
                  <a:latin typeface="Century Schoolbook"/>
                  <a:cs typeface="Arial" charset="0"/>
                </a:rPr>
                <a:t>453 </a:t>
              </a:r>
              <a:r>
                <a:rPr lang="ru-RU" sz="2600" b="1" dirty="0" err="1">
                  <a:solidFill>
                    <a:srgbClr val="002060"/>
                  </a:solidFill>
                  <a:latin typeface="Century Schoolbook"/>
                  <a:cs typeface="Arial" charset="0"/>
                </a:rPr>
                <a:t>айылных</a:t>
              </a:r>
              <a:r>
                <a:rPr lang="ru-RU" sz="2600" b="1" dirty="0">
                  <a:solidFill>
                    <a:srgbClr val="002060"/>
                  </a:solidFill>
                  <a:latin typeface="Century Schoolbook"/>
                  <a:cs typeface="Arial" charset="0"/>
                </a:rPr>
                <a:t> аймаков</a:t>
              </a:r>
              <a:r>
                <a:rPr lang="ru-RU" sz="2600" b="1" dirty="0">
                  <a:solidFill>
                    <a:srgbClr val="C00000"/>
                  </a:solidFill>
                  <a:latin typeface="Century Schoolbook"/>
                  <a:cs typeface="Arial" charset="0"/>
                </a:rPr>
                <a:t>  </a:t>
              </a:r>
            </a:p>
            <a:p>
              <a:pPr eaLnBrk="1" hangingPunct="1">
                <a:spcBef>
                  <a:spcPts val="600"/>
                </a:spcBef>
                <a:buClr>
                  <a:srgbClr val="FE8637"/>
                </a:buClr>
                <a:buSzPct val="70000"/>
              </a:pPr>
              <a:r>
                <a:rPr lang="ru-RU" sz="2600" b="1" dirty="0">
                  <a:solidFill>
                    <a:srgbClr val="002060"/>
                  </a:solidFill>
                  <a:latin typeface="Century Schoolbook"/>
                  <a:cs typeface="Arial" charset="0"/>
                </a:rPr>
                <a:t> </a:t>
              </a:r>
            </a:p>
          </p:txBody>
        </p:sp>
        <p:sp>
          <p:nvSpPr>
            <p:cNvPr id="29708" name="AutoShape 5"/>
            <p:cNvSpPr>
              <a:spLocks noChangeArrowheads="1"/>
            </p:cNvSpPr>
            <p:nvPr/>
          </p:nvSpPr>
          <p:spPr bwMode="auto">
            <a:xfrm>
              <a:off x="2708" y="2892"/>
              <a:ext cx="900" cy="110"/>
            </a:xfrm>
            <a:prstGeom prst="rightArrow">
              <a:avLst>
                <a:gd name="adj1" fmla="val 50000"/>
                <a:gd name="adj2" fmla="val 2045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09" name="AutoShape 4"/>
            <p:cNvSpPr>
              <a:spLocks noChangeArrowheads="1"/>
            </p:cNvSpPr>
            <p:nvPr/>
          </p:nvSpPr>
          <p:spPr bwMode="auto">
            <a:xfrm>
              <a:off x="2709" y="3625"/>
              <a:ext cx="899" cy="110"/>
            </a:xfrm>
            <a:prstGeom prst="rightArrow">
              <a:avLst>
                <a:gd name="adj1" fmla="val 50000"/>
                <a:gd name="adj2" fmla="val 20431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10" name="AutoShape 3"/>
            <p:cNvSpPr>
              <a:spLocks noChangeArrowheads="1"/>
            </p:cNvSpPr>
            <p:nvPr/>
          </p:nvSpPr>
          <p:spPr bwMode="auto">
            <a:xfrm>
              <a:off x="2708" y="4338"/>
              <a:ext cx="900" cy="110"/>
            </a:xfrm>
            <a:prstGeom prst="rightArrow">
              <a:avLst>
                <a:gd name="adj1" fmla="val 50000"/>
                <a:gd name="adj2" fmla="val 2045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11" name="AutoShape 2"/>
            <p:cNvSpPr>
              <a:spLocks noChangeArrowheads="1"/>
            </p:cNvSpPr>
            <p:nvPr/>
          </p:nvSpPr>
          <p:spPr bwMode="auto">
            <a:xfrm>
              <a:off x="2708" y="5196"/>
              <a:ext cx="900" cy="110"/>
            </a:xfrm>
            <a:prstGeom prst="rightArrow">
              <a:avLst>
                <a:gd name="adj1" fmla="val 50000"/>
                <a:gd name="adj2" fmla="val 2045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8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Задачи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09222"/>
              </p:ext>
            </p:extLst>
          </p:nvPr>
        </p:nvGraphicFramePr>
        <p:xfrm>
          <a:off x="838200" y="1364105"/>
          <a:ext cx="10515600" cy="481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260649"/>
            <a:ext cx="8207697" cy="5688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/>
              <a:t>Главы 484 исполнительных органов МСУ все имеют высшее образование. </a:t>
            </a:r>
          </a:p>
          <a:p>
            <a:pPr marL="0" indent="0" algn="ctr">
              <a:buNone/>
            </a:pPr>
            <a:r>
              <a:rPr lang="ru-RU" sz="2600" b="1" dirty="0"/>
              <a:t>По возрастному составу: 62% - старше 45 лет, 36% - от 30 до 45 лет и 2% - до 30 лет. </a:t>
            </a:r>
          </a:p>
          <a:p>
            <a:pPr marL="0" indent="0">
              <a:buNone/>
            </a:pPr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"/>
          <p:cNvGraphicFramePr>
            <a:graphicFrameLocks/>
          </p:cNvGraphicFramePr>
          <p:nvPr>
            <p:extLst/>
          </p:nvPr>
        </p:nvGraphicFramePr>
        <p:xfrm>
          <a:off x="2063552" y="1988840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8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260649"/>
            <a:ext cx="8207697" cy="56886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/>
              <a:t>Из 453 глав </a:t>
            </a:r>
            <a:r>
              <a:rPr lang="ru-RU" sz="2600" b="1" dirty="0" err="1"/>
              <a:t>айыл</a:t>
            </a:r>
            <a:r>
              <a:rPr lang="ru-RU" sz="2600" b="1" dirty="0"/>
              <a:t> </a:t>
            </a:r>
            <a:r>
              <a:rPr lang="ru-RU" sz="2600" b="1" dirty="0" err="1"/>
              <a:t>өкмөтү</a:t>
            </a:r>
            <a:r>
              <a:rPr lang="ru-RU" sz="2600" b="1" dirty="0"/>
              <a:t> – 11 составляют женщины (3%). </a:t>
            </a:r>
            <a:endParaRPr lang="ru-RU" altLang="en-US" sz="2600" b="1" dirty="0"/>
          </a:p>
        </p:txBody>
      </p:sp>
      <p:graphicFrame>
        <p:nvGraphicFramePr>
          <p:cNvPr id="4" name="Object 1"/>
          <p:cNvGraphicFramePr>
            <a:graphicFrameLocks/>
          </p:cNvGraphicFramePr>
          <p:nvPr>
            <p:extLst/>
          </p:nvPr>
        </p:nvGraphicFramePr>
        <p:xfrm>
          <a:off x="2063552" y="1772817"/>
          <a:ext cx="8136904" cy="443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5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260649"/>
            <a:ext cx="8207697" cy="56886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По национальному составу: Главы АО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94% - </a:t>
            </a:r>
            <a:r>
              <a:rPr lang="ru-RU" sz="2600" b="1" dirty="0" err="1"/>
              <a:t>кыргызы</a:t>
            </a:r>
            <a:r>
              <a:rPr lang="ru-RU" sz="2600" b="1" dirty="0"/>
              <a:t>, 3% - узбеки, 3% - русские, казахи и представители других национальностей. </a:t>
            </a:r>
            <a:endParaRPr lang="ru-RU" altLang="en-US" sz="2600" b="1" dirty="0"/>
          </a:p>
        </p:txBody>
      </p:sp>
      <p:graphicFrame>
        <p:nvGraphicFramePr>
          <p:cNvPr id="4" name="Object 1"/>
          <p:cNvGraphicFramePr>
            <a:graphicFrameLocks/>
          </p:cNvGraphicFramePr>
          <p:nvPr>
            <p:extLst/>
          </p:nvPr>
        </p:nvGraphicFramePr>
        <p:xfrm>
          <a:off x="2279576" y="2276873"/>
          <a:ext cx="7848872" cy="378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8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260648"/>
            <a:ext cx="8207697" cy="59766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По гендерному цензу-из 31 мэров городов – 100% мужчины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По национальному составу: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30 (97%) – </a:t>
            </a:r>
            <a:r>
              <a:rPr lang="ru-RU" sz="2600" b="1" dirty="0" err="1"/>
              <a:t>кыргызы</a:t>
            </a:r>
            <a:r>
              <a:rPr lang="ru-RU" sz="2600" b="1" dirty="0"/>
              <a:t>, 1 –узбек. </a:t>
            </a:r>
            <a:endParaRPr lang="ru-RU" altLang="en-US" sz="2600" b="1" dirty="0"/>
          </a:p>
        </p:txBody>
      </p:sp>
      <p:graphicFrame>
        <p:nvGraphicFramePr>
          <p:cNvPr id="4" name="Object 1"/>
          <p:cNvGraphicFramePr>
            <a:graphicFrameLocks/>
          </p:cNvGraphicFramePr>
          <p:nvPr>
            <p:extLst/>
          </p:nvPr>
        </p:nvGraphicFramePr>
        <p:xfrm>
          <a:off x="2279576" y="2420888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18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260648"/>
            <a:ext cx="8207697" cy="59766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В целом по республике 453 </a:t>
            </a:r>
            <a:r>
              <a:rPr lang="ru-RU" sz="2600" b="1" dirty="0" err="1"/>
              <a:t>айылных</a:t>
            </a:r>
            <a:r>
              <a:rPr lang="ru-RU" sz="2600" b="1" dirty="0"/>
              <a:t> 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31 городских </a:t>
            </a:r>
            <a:r>
              <a:rPr lang="ru-RU" sz="2600" b="1" dirty="0" err="1"/>
              <a:t>кенешей</a:t>
            </a:r>
            <a:r>
              <a:rPr lang="ru-RU" sz="2600" b="1" dirty="0"/>
              <a:t>. </a:t>
            </a:r>
            <a:endParaRPr lang="ru-RU" altLang="en-US" sz="2600" b="1" dirty="0"/>
          </a:p>
        </p:txBody>
      </p:sp>
      <p:graphicFrame>
        <p:nvGraphicFramePr>
          <p:cNvPr id="4" name="Object 1"/>
          <p:cNvGraphicFramePr>
            <a:graphicFrameLocks/>
          </p:cNvGraphicFramePr>
          <p:nvPr>
            <p:extLst/>
          </p:nvPr>
        </p:nvGraphicFramePr>
        <p:xfrm>
          <a:off x="1991544" y="2060848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6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790415" y="260648"/>
            <a:ext cx="9554058" cy="59766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/>
              <a:t>В целом по республике в 453 </a:t>
            </a:r>
            <a:r>
              <a:rPr lang="ru-RU" sz="2600" b="1" dirty="0" err="1"/>
              <a:t>айылных</a:t>
            </a:r>
            <a:r>
              <a:rPr lang="ru-RU" sz="2600" b="1" dirty="0"/>
              <a:t> и в 31 городских </a:t>
            </a:r>
            <a:r>
              <a:rPr lang="ru-RU" sz="2600" b="1" dirty="0" err="1"/>
              <a:t>кенешах</a:t>
            </a:r>
            <a:r>
              <a:rPr lang="ru-RU" sz="2600" b="1" dirty="0"/>
              <a:t> имеется – 8722 депутатов, из них 89% - мужчины, 13% - женщины. </a:t>
            </a:r>
            <a:endParaRPr lang="ru-RU" altLang="en-US" sz="2600" b="1" dirty="0"/>
          </a:p>
        </p:txBody>
      </p:sp>
      <p:graphicFrame>
        <p:nvGraphicFramePr>
          <p:cNvPr id="4" name="Object 1"/>
          <p:cNvGraphicFramePr>
            <a:graphicFrameLocks/>
          </p:cNvGraphicFramePr>
          <p:nvPr>
            <p:extLst/>
          </p:nvPr>
        </p:nvGraphicFramePr>
        <p:xfrm>
          <a:off x="2279576" y="2420888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1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188640"/>
            <a:ext cx="8351713" cy="6480720"/>
          </a:xfrm>
        </p:spPr>
        <p:txBody>
          <a:bodyPr>
            <a:normAutofit/>
          </a:bodyPr>
          <a:lstStyle/>
          <a:p>
            <a:pPr marL="0" indent="0">
              <a:buClr>
                <a:srgbClr val="FE8637"/>
              </a:buClr>
              <a:buNone/>
            </a:pPr>
            <a:endParaRPr lang="ru-RU" sz="1400" b="1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Clr>
                <a:srgbClr val="FE8637"/>
              </a:buClr>
              <a:buNone/>
            </a:pPr>
            <a:r>
              <a:rPr lang="ru-RU" sz="2600" b="1" dirty="0">
                <a:solidFill>
                  <a:srgbClr val="002060"/>
                </a:solidFill>
                <a:cs typeface="Arial" charset="0"/>
              </a:rPr>
              <a:t>Всего 453 </a:t>
            </a:r>
            <a:r>
              <a:rPr lang="ru-RU" sz="2600" b="1" dirty="0" err="1">
                <a:solidFill>
                  <a:srgbClr val="002060"/>
                </a:solidFill>
                <a:cs typeface="Arial" charset="0"/>
              </a:rPr>
              <a:t>айылных</a:t>
            </a:r>
            <a:r>
              <a:rPr lang="ru-RU" sz="2600" b="1" dirty="0">
                <a:solidFill>
                  <a:srgbClr val="002060"/>
                </a:solidFill>
                <a:cs typeface="Arial" charset="0"/>
              </a:rPr>
              <a:t> аймаков. Из них: </a:t>
            </a:r>
            <a:r>
              <a:rPr lang="ru-RU" sz="2600" b="1" dirty="0">
                <a:solidFill>
                  <a:srgbClr val="C00000"/>
                </a:solidFill>
                <a:cs typeface="Arial" charset="0"/>
              </a:rPr>
              <a:t>82% или 372 </a:t>
            </a:r>
            <a:r>
              <a:rPr lang="ru-RU" sz="2600" b="1" dirty="0" err="1">
                <a:solidFill>
                  <a:srgbClr val="C00000"/>
                </a:solidFill>
                <a:cs typeface="Arial" charset="0"/>
              </a:rPr>
              <a:t>айыл</a:t>
            </a:r>
            <a:r>
              <a:rPr lang="ru-RU" sz="26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cs typeface="Arial" charset="0"/>
              </a:rPr>
              <a:t>окмоту</a:t>
            </a:r>
            <a:r>
              <a:rPr lang="ru-RU" sz="2600" b="1" dirty="0">
                <a:solidFill>
                  <a:srgbClr val="C00000"/>
                </a:solidFill>
                <a:cs typeface="Arial" charset="0"/>
              </a:rPr>
              <a:t> являются дотационными. 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Calibri"/>
              <a:ea typeface="Calibri"/>
              <a:cs typeface="Times New Roman"/>
            </a:endParaRPr>
          </a:p>
          <a:p>
            <a:pPr marL="82296" indent="0" algn="ctr" defTabSz="457200">
              <a:buNone/>
            </a:pP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  <p:graphicFrame>
        <p:nvGraphicFramePr>
          <p:cNvPr id="7" name="Object 1"/>
          <p:cNvGraphicFramePr>
            <a:graphicFrameLocks/>
          </p:cNvGraphicFramePr>
          <p:nvPr>
            <p:extLst/>
          </p:nvPr>
        </p:nvGraphicFramePr>
        <p:xfrm>
          <a:off x="1991544" y="1772816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5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188640"/>
            <a:ext cx="8351713" cy="6480720"/>
          </a:xfrm>
        </p:spPr>
        <p:txBody>
          <a:bodyPr>
            <a:normAutofit/>
          </a:bodyPr>
          <a:lstStyle/>
          <a:p>
            <a:pPr marL="82296" indent="0" algn="ctr" defTabSz="457200">
              <a:buNone/>
            </a:pP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Calibri"/>
              <a:ea typeface="Calibri"/>
              <a:cs typeface="Times New Roman"/>
            </a:endParaRPr>
          </a:p>
          <a:p>
            <a:pPr marL="82296" indent="0" algn="ctr" defTabSz="457200">
              <a:buNone/>
            </a:pP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" y="188640"/>
            <a:ext cx="10399363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7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188640"/>
            <a:ext cx="8351713" cy="6480720"/>
          </a:xfrm>
        </p:spPr>
        <p:txBody>
          <a:bodyPr>
            <a:normAutofit/>
          </a:bodyPr>
          <a:lstStyle/>
          <a:p>
            <a:pPr marL="82296" indent="0" algn="ctr" defTabSz="457200">
              <a:buNone/>
            </a:pP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Calibri"/>
              <a:ea typeface="Calibri"/>
              <a:cs typeface="Times New Roman"/>
            </a:endParaRPr>
          </a:p>
          <a:p>
            <a:pPr marL="82296" indent="0" algn="ctr" defTabSz="457200">
              <a:buNone/>
            </a:pP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1" y="473106"/>
            <a:ext cx="10069280" cy="552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0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188640"/>
            <a:ext cx="8351713" cy="6480720"/>
          </a:xfrm>
        </p:spPr>
        <p:txBody>
          <a:bodyPr>
            <a:normAutofit/>
          </a:bodyPr>
          <a:lstStyle/>
          <a:p>
            <a:pPr marL="82296" indent="0" algn="ctr" defTabSz="457200">
              <a:buNone/>
            </a:pP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Calibri"/>
              <a:ea typeface="Calibri"/>
              <a:cs typeface="Times New Roman"/>
            </a:endParaRPr>
          </a:p>
          <a:p>
            <a:pPr marL="82296" indent="0" algn="ctr" defTabSz="457200">
              <a:buNone/>
            </a:pP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5" y="548679"/>
            <a:ext cx="9332551" cy="603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17 целей устойчивого развития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170" y="1528997"/>
            <a:ext cx="11187659" cy="526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7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526942" y="108488"/>
            <a:ext cx="9996407" cy="6560872"/>
          </a:xfrm>
        </p:spPr>
        <p:txBody>
          <a:bodyPr>
            <a:normAutofit/>
          </a:bodyPr>
          <a:lstStyle/>
          <a:p>
            <a:pPr marL="82296" indent="0" algn="ctr" defTabSz="457200">
              <a:buNone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ГРАЖДАНСКИЙ БЮДЖЕТ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Calibri"/>
              <a:ea typeface="Calibri"/>
              <a:cs typeface="Times New Roman"/>
            </a:endParaRPr>
          </a:p>
          <a:p>
            <a:pPr marL="82296" indent="0" algn="ctr" defTabSz="457200">
              <a:buNone/>
            </a:pP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  <p:pic>
        <p:nvPicPr>
          <p:cNvPr id="4" name="Picture 80"/>
          <p:cNvPicPr/>
          <p:nvPr/>
        </p:nvPicPr>
        <p:blipFill>
          <a:blip r:embed="rId2"/>
          <a:stretch>
            <a:fillRect/>
          </a:stretch>
        </p:blipFill>
        <p:spPr>
          <a:xfrm>
            <a:off x="821410" y="759417"/>
            <a:ext cx="9091014" cy="59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418454" y="188640"/>
            <a:ext cx="10554345" cy="6480720"/>
          </a:xfrm>
        </p:spPr>
        <p:txBody>
          <a:bodyPr>
            <a:normAutofit/>
          </a:bodyPr>
          <a:lstStyle/>
          <a:p>
            <a:pPr indent="-6350" algn="just">
              <a:lnSpc>
                <a:spcPct val="99000"/>
              </a:lnSpc>
              <a:spcAft>
                <a:spcPts val="25"/>
              </a:spcAft>
            </a:pPr>
            <a:r>
              <a:rPr lang="ru-RU" dirty="0" smtClean="0">
                <a:solidFill>
                  <a:srgbClr val="181717"/>
                </a:solidFill>
                <a:latin typeface="Times New Roman"/>
                <a:ea typeface="Times New Roman"/>
              </a:rPr>
              <a:t>Для входа в Приложение необходимо войти по следующему адресу: </a:t>
            </a:r>
            <a:r>
              <a:rPr lang="ru-RU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</a:rPr>
              <a:t>http://gb.minfin.kg</a:t>
            </a:r>
            <a:r>
              <a:rPr lang="ru-RU" dirty="0" smtClean="0">
                <a:solidFill>
                  <a:srgbClr val="181717"/>
                </a:solidFill>
                <a:latin typeface="Times New Roman"/>
                <a:ea typeface="Times New Roman"/>
              </a:rPr>
              <a:t> или через баннер на сайте Министерства финансов, который расположен по адресу: </a:t>
            </a:r>
            <a:r>
              <a:rPr lang="ru-RU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</a:rPr>
              <a:t>http://minfin.kg</a:t>
            </a:r>
            <a:r>
              <a:rPr lang="ru-RU" dirty="0" smtClean="0">
                <a:solidFill>
                  <a:srgbClr val="181717"/>
                </a:solidFill>
                <a:latin typeface="Times New Roman"/>
                <a:ea typeface="Times New Roman"/>
              </a:rPr>
              <a:t> </a:t>
            </a:r>
            <a:endParaRPr lang="ru-RU" dirty="0"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Calibri"/>
              <a:ea typeface="Calibri"/>
              <a:cs typeface="Times New Roman"/>
            </a:endParaRPr>
          </a:p>
          <a:p>
            <a:pPr marL="82296" indent="0" algn="ctr" defTabSz="457200">
              <a:buNone/>
            </a:pP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  <p:pic>
        <p:nvPicPr>
          <p:cNvPr id="5" name="Picture 203"/>
          <p:cNvPicPr/>
          <p:nvPr/>
        </p:nvPicPr>
        <p:blipFill>
          <a:blip r:embed="rId2"/>
          <a:stretch>
            <a:fillRect/>
          </a:stretch>
        </p:blipFill>
        <p:spPr>
          <a:xfrm>
            <a:off x="573437" y="1425845"/>
            <a:ext cx="10399363" cy="509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3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2136775" y="188640"/>
            <a:ext cx="8351713" cy="6480720"/>
          </a:xfrm>
        </p:spPr>
        <p:txBody>
          <a:bodyPr>
            <a:normAutofit fontScale="32500" lnSpcReduction="20000"/>
          </a:bodyPr>
          <a:lstStyle/>
          <a:p>
            <a:pPr marL="82296" indent="0" algn="ctr" defTabSz="457200">
              <a:buNone/>
            </a:pP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 marL="82296" indent="0" algn="ctr" defTabSz="457200">
              <a:buNone/>
            </a:pPr>
            <a:r>
              <a:rPr lang="ru-RU" sz="9800" dirty="0">
                <a:solidFill>
                  <a:srgbClr val="002060"/>
                </a:solidFill>
                <a:latin typeface="Arial Black" pitchFamily="34" charset="0"/>
              </a:rPr>
              <a:t>Предлагаемые темы: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>
                <a:latin typeface="Times New Roman"/>
                <a:ea typeface="Tahoma"/>
                <a:cs typeface="Times New Roman"/>
              </a:rPr>
              <a:t>1. Улучшение компетенции органов МСУ в сфере управления муниципальной собственностью (на примере….)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>
                <a:latin typeface="Times New Roman"/>
                <a:ea typeface="Tahoma"/>
                <a:cs typeface="Times New Roman"/>
              </a:rPr>
              <a:t>2. Перспективы стратегии развития местных сообществ (на примере……)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>
                <a:latin typeface="Times New Roman"/>
                <a:ea typeface="Calibri"/>
                <a:cs typeface="Times New Roman"/>
              </a:rPr>
              <a:t>3. Развитие системы повышения квалификации муниципальных служащих КР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>
                <a:latin typeface="Times New Roman"/>
                <a:ea typeface="Calibri"/>
                <a:cs typeface="Times New Roman"/>
              </a:rPr>
              <a:t>4. Модернизация государственного и муниципального управления КР в современных условиях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ru-RU" sz="7400" dirty="0">
                <a:latin typeface="Times New Roman"/>
                <a:ea typeface="Calibri"/>
                <a:cs typeface="Times New Roman"/>
              </a:rPr>
              <a:t>5. Планирование совместных действий местного сообщества и органов МСУ по решению вопросов местного значения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>
                <a:latin typeface="Times New Roman"/>
                <a:ea typeface="Calibri"/>
                <a:cs typeface="Times New Roman"/>
              </a:rPr>
              <a:t>6. Эффективные механизмы взаимодействие муниципальных органов с институтами гражданского общества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>
                <a:latin typeface="Times New Roman"/>
                <a:ea typeface="Calibri"/>
                <a:cs typeface="Times New Roman"/>
              </a:rPr>
              <a:t>7. Развитие кадровой политики в системе МСУ КР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7200" dirty="0">
              <a:latin typeface="Calibri"/>
              <a:ea typeface="Calibri"/>
              <a:cs typeface="Times New Roman"/>
            </a:endParaRPr>
          </a:p>
          <a:p>
            <a:pPr marL="82296" indent="0" algn="ctr" defTabSz="457200">
              <a:buNone/>
            </a:pP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>
              <a:buClr>
                <a:srgbClr val="3891A7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altLang="en-US" sz="2800" dirty="0">
              <a:solidFill>
                <a:srgbClr val="513E1B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sz="quarter" idx="1"/>
          </p:nvPr>
        </p:nvSpPr>
        <p:spPr>
          <a:xfrm>
            <a:off x="1919537" y="188640"/>
            <a:ext cx="8424937" cy="6480720"/>
          </a:xfrm>
        </p:spPr>
        <p:txBody>
          <a:bodyPr>
            <a:normAutofit fontScale="25000" lnSpcReduction="20000"/>
          </a:bodyPr>
          <a:lstStyle/>
          <a:p>
            <a:pPr marL="82296" indent="0" algn="ctr" defTabSz="457200">
              <a:buNone/>
            </a:pP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 marL="82296" indent="0" algn="ctr" defTabSz="457200">
              <a:buNone/>
            </a:pPr>
            <a:r>
              <a:rPr lang="ru-RU" sz="9800" dirty="0">
                <a:solidFill>
                  <a:srgbClr val="002060"/>
                </a:solidFill>
                <a:latin typeface="Arial Black" pitchFamily="34" charset="0"/>
              </a:rPr>
              <a:t>Предлагаемые темы:</a:t>
            </a:r>
          </a:p>
          <a:p>
            <a:pPr marL="0" indent="0" algn="just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9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9. </a:t>
            </a:r>
            <a:r>
              <a:rPr lang="ru-RU" sz="9600" dirty="0">
                <a:latin typeface="Times New Roman"/>
                <a:ea typeface="Tahoma"/>
                <a:cs typeface="Times New Roman"/>
              </a:rPr>
              <a:t>Модернизация системы местного самоуправления Кыргызской Республики с учетом международного опыта</a:t>
            </a:r>
          </a:p>
          <a:p>
            <a:pPr marL="0" indent="0" algn="just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9600" dirty="0">
                <a:latin typeface="Times New Roman"/>
                <a:ea typeface="Tahoma"/>
                <a:cs typeface="Times New Roman"/>
              </a:rPr>
              <a:t>10. Пути повышения качества и доступности государственных и муниципальных услуг в КР</a:t>
            </a:r>
          </a:p>
          <a:p>
            <a:pPr marL="0" indent="0" algn="just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9600" dirty="0">
                <a:latin typeface="Times New Roman"/>
                <a:ea typeface="Tahoma"/>
                <a:cs typeface="Times New Roman"/>
              </a:rPr>
              <a:t>11. Вовлечение граждан в местное самоуправление </a:t>
            </a:r>
          </a:p>
          <a:p>
            <a:pPr marL="0" indent="0" algn="just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9600" dirty="0">
                <a:latin typeface="Times New Roman"/>
                <a:ea typeface="Tahoma"/>
                <a:cs typeface="Times New Roman"/>
              </a:rPr>
              <a:t>12. Совершенствование правовых и организационных основ деятельности местного самоуправления (на примере…)</a:t>
            </a:r>
          </a:p>
          <a:p>
            <a:pPr marL="0" indent="0" algn="just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9600" dirty="0">
                <a:latin typeface="Times New Roman"/>
                <a:ea typeface="Tahoma"/>
                <a:cs typeface="Times New Roman"/>
              </a:rPr>
              <a:t>13. Укрепление финансово-экономических основ местного самоуправления (на примере….)</a:t>
            </a:r>
          </a:p>
          <a:p>
            <a:pPr marL="0" indent="0" algn="just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9600" dirty="0">
                <a:latin typeface="Times New Roman"/>
                <a:ea typeface="Tahoma"/>
                <a:cs typeface="Times New Roman"/>
              </a:rPr>
              <a:t>14. Совершенствование деятельности органов местного самоуправления, усиление их ответственности перед местным сообществом (на примере…..)</a:t>
            </a:r>
          </a:p>
          <a:p>
            <a:pPr marL="0" indent="0" algn="just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9600" dirty="0">
                <a:latin typeface="Times New Roman"/>
                <a:ea typeface="Tahoma"/>
                <a:cs typeface="Times New Roman"/>
              </a:rPr>
              <a:t>15. Методы создание условий для межмуниципального сотрудничества и распространение лучшей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001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2" y="0"/>
            <a:ext cx="10515600" cy="699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Цели устойчивого развития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8" y="699248"/>
            <a:ext cx="5711400" cy="5957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8412" y="699248"/>
            <a:ext cx="57687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Ликвидация нищеты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Ликвидация голода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Хорошее здоровье и благополучие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Качественное образование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Гендерное равенство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Чистая вода и санитария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Недорогостоящая и чистая энергия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Достойная работа и экономический рост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Индустриализация, инновации и инфраструктура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Уменьшение неравенства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Устойчивые города и населенные пункты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Ответственное потребление и производство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Борьба с изменением климата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Сохранение морских экосистем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Сохранение экосистем суши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Мир, правосудие и эффективные институты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Партнерство в интересах устойчивого развития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90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268" y="170482"/>
            <a:ext cx="8993395" cy="576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7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Цели устойчивого </a:t>
            </a:r>
            <a:r>
              <a:rPr lang="ru-RU" b="1" dirty="0" smtClean="0"/>
              <a:t>развития </a:t>
            </a:r>
            <a:r>
              <a:rPr lang="ru-RU" b="1" dirty="0"/>
              <a:t>в </a:t>
            </a:r>
            <a:r>
              <a:rPr lang="ru-RU" b="1" dirty="0" smtClean="0"/>
              <a:t>кыргызских </a:t>
            </a:r>
            <a:r>
              <a:rPr lang="ru-RU" b="1" dirty="0"/>
              <a:t>реалиях</a:t>
            </a:r>
          </a:p>
        </p:txBody>
      </p:sp>
    </p:spTree>
    <p:extLst>
      <p:ext uri="{BB962C8B-B14F-4D97-AF65-F5344CB8AC3E}">
        <p14:creationId xmlns:p14="http://schemas.microsoft.com/office/powerpoint/2010/main" val="38904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931"/>
            <a:ext cx="10515600" cy="929390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1. Государственная (общественная</a:t>
            </a:r>
            <a:r>
              <a:rPr lang="ru-RU" sz="1600" b="1" dirty="0" smtClean="0"/>
              <a:t>) .</a:t>
            </a:r>
            <a:br>
              <a:rPr lang="ru-RU" sz="1600" b="1" dirty="0" smtClean="0"/>
            </a:br>
            <a:r>
              <a:rPr lang="ru-RU" sz="1600" dirty="0" smtClean="0"/>
              <a:t>Институциональная среда реализации ЦУР в Кыргызской Республике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600045"/>
              </p:ext>
            </p:extLst>
          </p:nvPr>
        </p:nvGraphicFramePr>
        <p:xfrm>
          <a:off x="838199" y="1064302"/>
          <a:ext cx="10809157" cy="533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6535712" y="5396460"/>
            <a:ext cx="1033071" cy="2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06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1637</Words>
  <Application>Microsoft Office PowerPoint</Application>
  <PresentationFormat>Произвольный</PresentationFormat>
  <Paragraphs>246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Тема Office</vt:lpstr>
      <vt:lpstr>Эркер</vt:lpstr>
      <vt:lpstr>Открытая</vt:lpstr>
      <vt:lpstr>КЫРГЫЗ РЕСПУБЛИКАСЫНЫН ПРЕЗИДЕНТИНЕ  КАРАШТУУ БАШКАРУУ АКАДЕМИЯСЫ   АКАДЕМИЯ ГОСУДАРСТВЕННОГО УПРАВЛЕНИЯ  ПРИ ПРЕЗИДЕНТЕ КЫРГЫЗСКОЙ РЕСПУБЛИКИ </vt:lpstr>
      <vt:lpstr>Актуальность</vt:lpstr>
      <vt:lpstr>Цель научно-исследовательской кафедры:</vt:lpstr>
      <vt:lpstr>Задачи</vt:lpstr>
      <vt:lpstr>17 целей устойчивого развития</vt:lpstr>
      <vt:lpstr>Цели устойчивого развития</vt:lpstr>
      <vt:lpstr>Презентация PowerPoint</vt:lpstr>
      <vt:lpstr>Результат.</vt:lpstr>
      <vt:lpstr> 1. Государственная (общественная) . Институциональная среда реализации ЦУР в Кыргызской Республике</vt:lpstr>
      <vt:lpstr>Система ООН в Кыргызстане</vt:lpstr>
      <vt:lpstr>1. Государственная (общественная) задача</vt:lpstr>
      <vt:lpstr>НИК предлагает работать в следующих направления ЦУР</vt:lpstr>
      <vt:lpstr>2. Научная</vt:lpstr>
      <vt:lpstr>2. научная</vt:lpstr>
      <vt:lpstr>РЕЗУЛЬТАТЫ РАБОТЫ ПО ЦУР В КЫРГЫЗСТАНЕ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на сегодня: в области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 Варианты научно-исследовательских тем НИК</vt:lpstr>
      <vt:lpstr>Цель 2: Улучшение питания населения и продовольственная безопасность. (Ликвидация голода).</vt:lpstr>
      <vt:lpstr>Цель 3: Здоровье и благополучие</vt:lpstr>
      <vt:lpstr>Презентация PowerPoint</vt:lpstr>
      <vt:lpstr>Академия государственного управления  при Президенте Кыргызской Республики Кафедра государственное управление и местное самоуправление: устойчивое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местного самоуправления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Сотрудник</cp:lastModifiedBy>
  <cp:revision>107</cp:revision>
  <dcterms:created xsi:type="dcterms:W3CDTF">2020-02-06T05:15:39Z</dcterms:created>
  <dcterms:modified xsi:type="dcterms:W3CDTF">2020-03-09T09:46:51Z</dcterms:modified>
</cp:coreProperties>
</file>