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  <p:sldMasterId id="2147483897" r:id="rId2"/>
    <p:sldMasterId id="2147483960" r:id="rId3"/>
  </p:sldMasterIdLst>
  <p:notesMasterIdLst>
    <p:notesMasterId r:id="rId27"/>
  </p:notesMasterIdLst>
  <p:sldIdLst>
    <p:sldId id="288" r:id="rId4"/>
    <p:sldId id="279" r:id="rId5"/>
    <p:sldId id="310" r:id="rId6"/>
    <p:sldId id="296" r:id="rId7"/>
    <p:sldId id="297" r:id="rId8"/>
    <p:sldId id="298" r:id="rId9"/>
    <p:sldId id="299" r:id="rId10"/>
    <p:sldId id="303" r:id="rId11"/>
    <p:sldId id="302" r:id="rId12"/>
    <p:sldId id="289" r:id="rId13"/>
    <p:sldId id="306" r:id="rId14"/>
    <p:sldId id="307" r:id="rId15"/>
    <p:sldId id="311" r:id="rId16"/>
    <p:sldId id="291" r:id="rId17"/>
    <p:sldId id="292" r:id="rId18"/>
    <p:sldId id="290" r:id="rId19"/>
    <p:sldId id="295" r:id="rId20"/>
    <p:sldId id="304" r:id="rId21"/>
    <p:sldId id="305" r:id="rId22"/>
    <p:sldId id="294" r:id="rId23"/>
    <p:sldId id="308" r:id="rId24"/>
    <p:sldId id="309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25E69-2A83-4F26-A955-6C59C6113B2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50CC1-C8A5-46AF-8A07-DA93E3A732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808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2D73-7C7D-4C03-ADC6-6BB8F07559B5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03.02.2022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2C2BFF6-1DB5-49D0-AC6C-0F1C5D864F5B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2D73-7C7D-4C03-ADC6-6BB8F07559B5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03.02.2022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FF6-1DB5-49D0-AC6C-0F1C5D864F5B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2D73-7C7D-4C03-ADC6-6BB8F07559B5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03.02.2022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FF6-1DB5-49D0-AC6C-0F1C5D864F5B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1907" y="0"/>
            <a:ext cx="8762858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8"/>
            <a:ext cx="8496943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668401" y="662656"/>
            <a:ext cx="7316390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737297" y="3505210"/>
            <a:ext cx="731639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711406" y="4578463"/>
            <a:ext cx="4607740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1962D73-7C7D-4C03-ADC6-6BB8F07559B5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03.02.2022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4169" y="4883024"/>
            <a:ext cx="303542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388818" y="38326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2C2BFF6-1DB5-49D0-AC6C-0F1C5D864F5B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5-Point Star 24"/>
          <p:cNvSpPr/>
          <p:nvPr/>
        </p:nvSpPr>
        <p:spPr>
          <a:xfrm rot="21420000">
            <a:off x="3166039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2615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2D73-7C7D-4C03-ADC6-6BB8F07559B5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03.02.2022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FF6-1DB5-49D0-AC6C-0F1C5D864F5B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659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2D73-7C7D-4C03-ADC6-6BB8F07559B5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03.02.2022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FF6-1DB5-49D0-AC6C-0F1C5D864F5B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78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2D73-7C7D-4C03-ADC6-6BB8F07559B5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03.02.2022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FF6-1DB5-49D0-AC6C-0F1C5D864F5B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573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767" y="2063396"/>
            <a:ext cx="3642119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644" y="2063396"/>
            <a:ext cx="364836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2D73-7C7D-4C03-ADC6-6BB8F07559B5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03.02.2022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FF6-1DB5-49D0-AC6C-0F1C5D864F5B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71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2D73-7C7D-4C03-ADC6-6BB8F07559B5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03.02.2022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FF6-1DB5-49D0-AC6C-0F1C5D864F5B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67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2D73-7C7D-4C03-ADC6-6BB8F07559B5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03.02.2022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FF6-1DB5-49D0-AC6C-0F1C5D864F5B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512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2D73-7C7D-4C03-ADC6-6BB8F07559B5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03.02.2022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FF6-1DB5-49D0-AC6C-0F1C5D864F5B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8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2D73-7C7D-4C03-ADC6-6BB8F07559B5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03.02.2022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FF6-1DB5-49D0-AC6C-0F1C5D864F5B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0"/>
            <a:ext cx="4758977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1771" y="1"/>
            <a:ext cx="2698610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758976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2D73-7C7D-4C03-ADC6-6BB8F07559B5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03.02.2022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FF6-1DB5-49D0-AC6C-0F1C5D864F5B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091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2D73-7C7D-4C03-ADC6-6BB8F07559B5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03.02.2022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FF6-1DB5-49D0-AC6C-0F1C5D864F5B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34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2D73-7C7D-4C03-ADC6-6BB8F07559B5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03.02.2022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FF6-1DB5-49D0-AC6C-0F1C5D864F5B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007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2D73-7C7D-4C03-ADC6-6BB8F07559B5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03.02.2022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FF6-1DB5-49D0-AC6C-0F1C5D864F5B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351" y="89262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4812" y="292282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60425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2D73-7C7D-4C03-ADC6-6BB8F07559B5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03.02.2022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FF6-1DB5-49D0-AC6C-0F1C5D864F5B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722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1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2D73-7C7D-4C03-ADC6-6BB8F07559B5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03.02.2022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FF6-1DB5-49D0-AC6C-0F1C5D864F5B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511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9" y="4389286"/>
            <a:ext cx="2482596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2D73-7C7D-4C03-ADC6-6BB8F07559B5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03.02.2022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FF6-1DB5-49D0-AC6C-0F1C5D864F5B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039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2D73-7C7D-4C03-ADC6-6BB8F07559B5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03.02.2022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FF6-1DB5-49D0-AC6C-0F1C5D864F5B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5454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2D73-7C7D-4C03-ADC6-6BB8F07559B5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03.02.2022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FF6-1DB5-49D0-AC6C-0F1C5D864F5B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0805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>
            <a:spLocks noGrp="1"/>
          </p:cNvSpPr>
          <p:nvPr>
            <p:ph type="pic" idx="13"/>
          </p:nvPr>
        </p:nvSpPr>
        <p:spPr>
          <a:xfrm>
            <a:off x="1143000" y="473273"/>
            <a:ext cx="6858000" cy="41523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92969" y="4723806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92969" y="573285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0" algn="ctr">
              <a:spcBef>
                <a:spcPts val="0"/>
              </a:spcBef>
              <a:buSzTx/>
              <a:buNone/>
              <a:defRPr sz="2601"/>
            </a:lvl2pPr>
            <a:lvl3pPr marL="0" indent="0" algn="ctr">
              <a:spcBef>
                <a:spcPts val="0"/>
              </a:spcBef>
              <a:buSzTx/>
              <a:buNone/>
              <a:defRPr sz="2601"/>
            </a:lvl3pPr>
            <a:lvl4pPr marL="0" indent="0" algn="ctr">
              <a:spcBef>
                <a:spcPts val="0"/>
              </a:spcBef>
              <a:buSzTx/>
              <a:buNone/>
              <a:defRPr sz="2601"/>
            </a:lvl4pPr>
            <a:lvl5pPr marL="0" indent="0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198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2D73-7C7D-4C03-ADC6-6BB8F07559B5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03.02.2022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2C2BFF6-1DB5-49D0-AC6C-0F1C5D864F5B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17431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4723805" y="3580806"/>
            <a:ext cx="3750469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4723805" y="625079"/>
            <a:ext cx="3750469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669727" y="625078"/>
            <a:ext cx="3750469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80367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3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4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5090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03.02.2022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766771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03.02.2022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62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03.02.2022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75238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6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444296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03.02.2022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031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03.02.2022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21490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03.02.2022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7484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03.02.2022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278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2D73-7C7D-4C03-ADC6-6BB8F07559B5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03.02.2022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FF6-1DB5-49D0-AC6C-0F1C5D864F5B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03.02.2022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3" y="6407946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0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03.02.2022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84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2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03.02.2022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862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2D73-7C7D-4C03-ADC6-6BB8F07559B5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03.02.2022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FF6-1DB5-49D0-AC6C-0F1C5D864F5B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2D73-7C7D-4C03-ADC6-6BB8F07559B5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03.02.2022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FF6-1DB5-49D0-AC6C-0F1C5D864F5B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2D73-7C7D-4C03-ADC6-6BB8F07559B5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03.02.2022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FF6-1DB5-49D0-AC6C-0F1C5D864F5B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2D73-7C7D-4C03-ADC6-6BB8F07559B5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03.02.2022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BFF6-1DB5-49D0-AC6C-0F1C5D864F5B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2D73-7C7D-4C03-ADC6-6BB8F07559B5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03.02.2022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2C2BFF6-1DB5-49D0-AC6C-0F1C5D864F5B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4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1962D73-7C7D-4C03-ADC6-6BB8F07559B5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03.02.2022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2C2BFF6-1DB5-49D0-AC6C-0F1C5D864F5B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0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1962D73-7C7D-4C03-ADC6-6BB8F07559B5}" type="datetimeFigureOut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03.02.2022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2C2BFF6-1DB5-49D0-AC6C-0F1C5D864F5B}" type="slidenum">
              <a:rPr lang="ru-RU" smtClean="0">
                <a:solidFill>
                  <a:srgbClr val="B80E0F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B80E0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80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  <p:sldLayoutId id="2147483915" r:id="rId18"/>
    <p:sldLayoutId id="2147483916" r:id="rId19"/>
    <p:sldLayoutId id="214748391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3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03.02.2022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3" y="6407946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66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44"/>
            <a:ext cx="8229600" cy="591319"/>
          </a:xfrm>
        </p:spPr>
        <p:txBody>
          <a:bodyPr numCol="2">
            <a:normAutofit fontScale="90000"/>
          </a:bodyPr>
          <a:lstStyle/>
          <a:p>
            <a:pPr algn="ctr"/>
            <a:r>
              <a:rPr lang="ru-RU" sz="900" dirty="0" smtClean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  <a:t>КЫРГЫЗ РЕСПУБЛИКАСЫНЫН ПРЕЗИДЕНТИНЕ </a:t>
            </a:r>
            <a:br>
              <a:rPr lang="ru-RU" sz="900" dirty="0" smtClean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900" dirty="0" smtClean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  <a:t>КАРАШТУУ БАШКАРУУ АКАДЕМИЯСЫ</a:t>
            </a:r>
            <a:r>
              <a:rPr lang="ru-RU" sz="900" dirty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900" dirty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900" dirty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900" dirty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900" dirty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900" dirty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900" dirty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  <a:t>АКАДЕМИЯ ГОСУДАРСТВЕННОГО УПРАВЛЕНИЯ </a:t>
            </a:r>
            <a:br>
              <a:rPr lang="ru-RU" sz="900" dirty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900" dirty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  <a:t>ПРИ ПРЕЗИДЕНТЕ КЫРГЫЗСКОЙ РЕСПУБЛИКИ</a:t>
            </a:r>
            <a:br>
              <a:rPr lang="ru-RU" sz="900" dirty="0">
                <a:solidFill>
                  <a:srgbClr val="00589A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900" dirty="0">
              <a:solidFill>
                <a:srgbClr val="00589A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76057" y="6615180"/>
            <a:ext cx="40324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СИЛЬНЫЕ КАДРЫ, СИЛЬНАЯ СТРАНА</a:t>
            </a:r>
            <a:endParaRPr lang="ru-RU" sz="900" b="1" cap="all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Users\Kana\Desktop\вамва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5334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516" y="180612"/>
            <a:ext cx="4476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ru-RU" dirty="0" smtClean="0"/>
          </a:p>
          <a:p>
            <a:pPr marL="109728" indent="0" algn="ctr">
              <a:buNone/>
            </a:pPr>
            <a:r>
              <a:rPr lang="ru-RU" sz="5400" dirty="0">
                <a:solidFill>
                  <a:srgbClr val="0070C0"/>
                </a:solidFill>
              </a:rPr>
              <a:t>НИК </a:t>
            </a:r>
            <a:endParaRPr lang="ru-RU" sz="5400" dirty="0" smtClean="0">
              <a:solidFill>
                <a:srgbClr val="0070C0"/>
              </a:solidFill>
            </a:endParaRPr>
          </a:p>
          <a:p>
            <a:pPr marL="109728" indent="0" algn="ctr">
              <a:buNone/>
            </a:pPr>
            <a:r>
              <a:rPr lang="ru-RU" sz="5400" dirty="0" smtClean="0">
                <a:solidFill>
                  <a:srgbClr val="0070C0"/>
                </a:solidFill>
              </a:rPr>
              <a:t>«ГОСУДАРСТВЕННОЕ УПРАВЛЕНИЕ </a:t>
            </a:r>
            <a:r>
              <a:rPr lang="ru-RU" sz="5400" dirty="0">
                <a:solidFill>
                  <a:srgbClr val="0070C0"/>
                </a:solidFill>
              </a:rPr>
              <a:t>И</a:t>
            </a:r>
          </a:p>
          <a:p>
            <a:pPr marL="109728" indent="0" algn="ctr">
              <a:buNone/>
            </a:pPr>
            <a:r>
              <a:rPr lang="ru-RU" sz="5400" dirty="0" smtClean="0">
                <a:solidFill>
                  <a:srgbClr val="0070C0"/>
                </a:solidFill>
              </a:rPr>
              <a:t>СОЦИАЛЬНАЯ СФЕРА»</a:t>
            </a:r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встреч со стейкхолдерами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350" y="2288381"/>
            <a:ext cx="3816350" cy="2862262"/>
          </a:xfrm>
        </p:spPr>
      </p:pic>
      <p:pic>
        <p:nvPicPr>
          <p:cNvPr id="6" name="Picture 2" descr="https://scontent.ffru7-1.fna.fbcdn.net/v/t1.0-9/120406513_1588541927981105_989343949815864318_n.jpg?_nc_cat=109&amp;ccb=2&amp;_nc_sid=8bfeb9&amp;_nc_ohc=KBqQl_NaFIAAX9r3iQN&amp;_nc_ht=scontent.ffru7-1.fna&amp;oh=135fda12520f81fe56ce1a1b47f5305f&amp;oe=5FCFAF4F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288976"/>
            <a:ext cx="3814763" cy="2861072"/>
          </a:xfrm>
          <a:noFill/>
        </p:spPr>
      </p:pic>
    </p:spTree>
    <p:extLst>
      <p:ext uri="{BB962C8B-B14F-4D97-AF65-F5344CB8AC3E}">
        <p14:creationId xmlns:p14="http://schemas.microsoft.com/office/powerpoint/2010/main" val="1096432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442025" cy="65496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Организация конкурса детского рисунка .Март-июнь 2020 год</a:t>
            </a:r>
            <a:endParaRPr lang="ru-RU" sz="2000" dirty="0"/>
          </a:p>
        </p:txBody>
      </p:sp>
      <p:pic>
        <p:nvPicPr>
          <p:cNvPr id="5" name="Picture 2" descr="https://scontent.ffru7-1.fna.fbcdn.net/v/t1.0-9/101553904_1481569605345005_4235261817451970560_o.jpg?_nc_cat=102&amp;ccb=2&amp;_nc_sid=730e14&amp;_nc_ohc=tMQHM1JePAcAX-zVpim&amp;_nc_ht=scontent.ffru7-1.fna&amp;oh=152d2bf94936eda92fd26649749eaebc&amp;oe=5FCFF839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350" y="1556792"/>
            <a:ext cx="7442026" cy="4320480"/>
          </a:xfrm>
          <a:noFill/>
        </p:spPr>
      </p:pic>
    </p:spTree>
    <p:extLst>
      <p:ext uri="{BB962C8B-B14F-4D97-AF65-F5344CB8AC3E}">
        <p14:creationId xmlns:p14="http://schemas.microsoft.com/office/powerpoint/2010/main" val="4113463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ЕЖЕГОДНОЕ УЧАСТИЕ В ДЕКАДЕ ПРАВОВОЙ ПОМОЩИ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350" y="1772816"/>
            <a:ext cx="6505922" cy="3816424"/>
          </a:xfrm>
        </p:spPr>
      </p:pic>
    </p:spTree>
    <p:extLst>
      <p:ext uri="{BB962C8B-B14F-4D97-AF65-F5344CB8AC3E}">
        <p14:creationId xmlns:p14="http://schemas.microsoft.com/office/powerpoint/2010/main" val="3463401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программы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принимают активное участие  в мероприятиях НИК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14350" y="2288381"/>
            <a:ext cx="3816350" cy="2862262"/>
          </a:xfrm>
          <a:prstGeom prst="rect">
            <a:avLst/>
          </a:prstGeom>
        </p:spPr>
      </p:pic>
      <p:pic>
        <p:nvPicPr>
          <p:cNvPr id="6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4420333" y="2288381"/>
            <a:ext cx="3891680" cy="286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48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Реализация Совместных социальных проектов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2447396"/>
            <a:ext cx="3816350" cy="254423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447925"/>
            <a:ext cx="3814763" cy="2543175"/>
          </a:xfrm>
        </p:spPr>
      </p:pic>
    </p:spTree>
    <p:extLst>
      <p:ext uri="{BB962C8B-B14F-4D97-AF65-F5344CB8AC3E}">
        <p14:creationId xmlns:p14="http://schemas.microsoft.com/office/powerpoint/2010/main" val="2619879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магистрантки 2 курса  Мозгачевой В.А на рабочей встрече с населением г. Бишкек  в рамках совместного проекта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Возможно, это изображение (3 человека и люди стоят)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8" b="2266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«Открытый </a:t>
            </a:r>
            <a:r>
              <a:rPr lang="ru-RU" dirty="0">
                <a:solidFill>
                  <a:srgbClr val="0070C0"/>
                </a:solidFill>
              </a:rPr>
              <a:t>диалог граждан и мэрии города Бишкек»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715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7584" y="103401"/>
            <a:ext cx="6624736" cy="877327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Совместная работа НИК с магистрантами</a:t>
            </a:r>
            <a:br>
              <a:rPr lang="ru-RU" sz="2000" dirty="0" smtClean="0"/>
            </a:br>
            <a:r>
              <a:rPr lang="ru-RU" sz="2000" dirty="0" smtClean="0"/>
              <a:t> и студентами ПБ АГУПКР</a:t>
            </a: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76619" y="2862263"/>
            <a:ext cx="2891812" cy="2513012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84784"/>
            <a:ext cx="3579324" cy="3890491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38056"/>
            <a:ext cx="3111810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14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46338" y="548680"/>
            <a:ext cx="7797662" cy="115814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 СТАЖИРОВОК В ОМСУ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07704" y="2060848"/>
            <a:ext cx="3725655" cy="33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82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ФЛЕШМОБОВ СТАЛО ДЛЯ НАС ТРАДИЦИОННО!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4151415" cy="403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460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4.09.21 Открытый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 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дошкольном и школьном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03648" y="234888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3940"/>
            <a:ext cx="5169774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190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97662" cy="1008112"/>
          </a:xfrm>
        </p:spPr>
        <p:txBody>
          <a:bodyPr>
            <a:normAutofit/>
          </a:bodyPr>
          <a:lstStyle/>
          <a:p>
            <a:pPr marL="274320" lvl="0" indent="-274320">
              <a:lnSpc>
                <a:spcPct val="100000"/>
              </a:lnSpc>
              <a:spcBef>
                <a:spcPts val="580"/>
              </a:spcBef>
            </a:pPr>
            <a:r>
              <a:rPr lang="ru-RU" sz="2400" b="1" cap="none" dirty="0" smtClean="0">
                <a:solidFill>
                  <a:srgbClr val="C00000"/>
                </a:solidFill>
                <a:latin typeface="Cambria"/>
                <a:ea typeface="+mn-ea"/>
                <a:cs typeface="+mn-cs"/>
              </a:rPr>
              <a:t>РУКОВОДИТЕЛЬ НИК: </a:t>
            </a:r>
            <a:br>
              <a:rPr lang="ru-RU" sz="2400" b="1" cap="none" dirty="0" smtClean="0">
                <a:solidFill>
                  <a:srgbClr val="C00000"/>
                </a:solidFill>
                <a:latin typeface="Cambria"/>
                <a:ea typeface="+mn-ea"/>
                <a:cs typeface="+mn-cs"/>
              </a:rPr>
            </a:br>
            <a:r>
              <a:rPr lang="ru-RU" sz="2400" b="1" cap="none" dirty="0" smtClean="0">
                <a:solidFill>
                  <a:srgbClr val="C00000"/>
                </a:solidFill>
                <a:latin typeface="Cambria"/>
                <a:ea typeface="+mn-ea"/>
                <a:cs typeface="+mn-cs"/>
              </a:rPr>
              <a:t>АРАПОВА </a:t>
            </a:r>
            <a:r>
              <a:rPr lang="ru-RU" sz="2400" b="1" cap="none" dirty="0" smtClean="0">
                <a:solidFill>
                  <a:srgbClr val="C00000"/>
                </a:solidFill>
                <a:latin typeface="Cambria"/>
                <a:ea typeface="+mn-ea"/>
                <a:cs typeface="+mn-cs"/>
              </a:rPr>
              <a:t>ЭЛЬМИРА БАЙЫШЕВНА</a:t>
            </a:r>
            <a:endParaRPr lang="ru-RU" sz="2400" b="1" cap="none" dirty="0">
              <a:solidFill>
                <a:srgbClr val="C00000"/>
              </a:solidFill>
              <a:latin typeface="Cambria"/>
              <a:ea typeface="+mn-ea"/>
              <a:cs typeface="+mn-cs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283968" y="1268761"/>
            <a:ext cx="4026414" cy="3672408"/>
          </a:xfrm>
        </p:spPr>
        <p:txBody>
          <a:bodyPr>
            <a:normAutofit lnSpcReduction="10000"/>
          </a:bodyPr>
          <a:lstStyle/>
          <a:p>
            <a:r>
              <a:rPr lang="ru-RU" sz="2400" cap="none" dirty="0" smtClean="0">
                <a:latin typeface="Arial" pitchFamily="34" charset="0"/>
                <a:cs typeface="Arial" pitchFamily="34" charset="0"/>
              </a:rPr>
              <a:t>Выпускница философского факультета МГУ </a:t>
            </a:r>
            <a:r>
              <a:rPr lang="ru-RU" sz="2400" cap="none" dirty="0" err="1" smtClean="0">
                <a:latin typeface="Arial" pitchFamily="34" charset="0"/>
                <a:cs typeface="Arial" pitchFamily="34" charset="0"/>
              </a:rPr>
              <a:t>им.М.В.Ломоносова</a:t>
            </a:r>
            <a:r>
              <a:rPr lang="ru-RU" sz="2400" cap="none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400" cap="none" dirty="0" err="1" smtClean="0">
                <a:latin typeface="Arial" pitchFamily="34" charset="0"/>
                <a:cs typeface="Arial" pitchFamily="34" charset="0"/>
              </a:rPr>
              <a:t>г.Москва</a:t>
            </a:r>
            <a:r>
              <a:rPr lang="ru-RU" sz="2400" cap="none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sz="2400" cap="none" dirty="0" smtClean="0">
                <a:latin typeface="Arial" pitchFamily="34" charset="0"/>
                <a:cs typeface="Arial" pitchFamily="34" charset="0"/>
              </a:rPr>
              <a:t> Кандидат философских наук, доцент кафедры  «ГМУ и ПРАВО»</a:t>
            </a:r>
          </a:p>
          <a:p>
            <a:endParaRPr lang="ru-RU" dirty="0"/>
          </a:p>
        </p:txBody>
      </p:sp>
      <p:pic>
        <p:nvPicPr>
          <p:cNvPr id="1026" name="Picture 2" descr="Возможно, это изображение (один или несколько человек, люди стоят, в помещении и текст «HV 1932 агу ASIAVUNIVERSITIE 1 9x112027 x иссык- куль азиатский студенческий форум 2021 кыргызстан-азия азиатский оциации аз &lt;&lt;кыргыз кыргызс уденческий фо ских универс -азия 2021&gt; блика, иссык-куль ября 2021г.»)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92" y="1243875"/>
            <a:ext cx="3232327" cy="410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84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 участников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 с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населением –МАГСТРАНТОВ И СТУДЕНТОВ НИК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2345818" y="1988840"/>
            <a:ext cx="3814904" cy="33111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366795" y="3902927"/>
            <a:ext cx="4944135" cy="5529391"/>
          </a:xfrm>
          <a:prstGeom prst="rect">
            <a:avLst/>
          </a:prstGeom>
        </p:spPr>
      </p:pic>
      <p:pic>
        <p:nvPicPr>
          <p:cNvPr id="7170" name="Picture 2" descr="241443663_906630673260657_4310457704763350326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07615"/>
            <a:ext cx="4036994" cy="390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60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18.09.21 Распространение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плакатов и постеров во время встреч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23728" y="184530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3" name="Picture 2" descr="Возможно, это изображение (1 человек, стоит и на открытом воздухе)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77502"/>
            <a:ext cx="20288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23728" y="500760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90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 для магистрантов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Ошского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Филиала АГУПКР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73275" y="4335505"/>
            <a:ext cx="3816536" cy="33111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243374978_3092766607633361_1308719527702858030_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49914"/>
            <a:ext cx="518457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061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07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6207" y="620688"/>
            <a:ext cx="4993753" cy="9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НИК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755576" y="1844824"/>
            <a:ext cx="7482798" cy="2304256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к.ф.н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доцент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Арапова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Э.Б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д.ф.н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профессор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Алымкулов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к.п.н,доцент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Егиналиев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М.С.,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к.п.н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и.о.доцент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Дуйшо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кызы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к.э.н,доцент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Кошоев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 ДРУГИЕ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861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69" y="-243408"/>
            <a:ext cx="7757543" cy="587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3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оциальная сфера включает отрасли, деятельность организаций которых обеспечивает решение социальных проблем населения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7416824" cy="555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973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— это система мер, защищающих любого гражданина страны от социальной и экономической деградации в результате потери или резк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6661986" cy="498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538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58368" y="2970455"/>
            <a:ext cx="3849405" cy="18747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Управление в социальной сфере предусматривает решение следующих задач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6696744" cy="501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34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-387424"/>
            <a:ext cx="8059714" cy="603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26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Основные направления государственной социальной политики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6332802" cy="474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8870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3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984</TotalTime>
  <Words>185</Words>
  <Application>Microsoft Office PowerPoint</Application>
  <PresentationFormat>Экран (4:3)</PresentationFormat>
  <Paragraphs>33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37" baseType="lpstr">
      <vt:lpstr>Arial</vt:lpstr>
      <vt:lpstr>Calibri</vt:lpstr>
      <vt:lpstr>Cambria</vt:lpstr>
      <vt:lpstr>Franklin Gothic Book</vt:lpstr>
      <vt:lpstr>Impact</vt:lpstr>
      <vt:lpstr>Lucida Sans Unicode</vt:lpstr>
      <vt:lpstr>Perpetua</vt:lpstr>
      <vt:lpstr>Times New Roman</vt:lpstr>
      <vt:lpstr>Verdana</vt:lpstr>
      <vt:lpstr>Wingdings 2</vt:lpstr>
      <vt:lpstr>Wingdings 3</vt:lpstr>
      <vt:lpstr>Справедливость</vt:lpstr>
      <vt:lpstr>Главное мероприятие</vt:lpstr>
      <vt:lpstr>Открытая</vt:lpstr>
      <vt:lpstr>КЫРГЫЗ РЕСПУБЛИКАСЫНЫН ПРЕЗИДЕНТИНЕ  КАРАШТУУ БАШКАРУУ АКАДЕМИЯСЫ   АКАДЕМИЯ ГОСУДАРСТВЕННОГО УПРАВЛЕНИЯ  ПРИ ПРЕЗИДЕНТЕ КЫРГЫЗСКОЙ РЕСПУБЛИКИ </vt:lpstr>
      <vt:lpstr>РУКОВОДИТЕЛЬ НИК:  АРАПОВА ЭЛЬМИРА БАЙЫШЕВНА</vt:lpstr>
      <vt:lpstr>СОСТАВ 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Проведение встреч со стейкхолдерами</vt:lpstr>
      <vt:lpstr>Организация конкурса детского рисунка .Март-июнь 2020 год</vt:lpstr>
      <vt:lpstr>ЕЖЕГОДНОЕ УЧАСТИЕ В ДЕКАДЕ ПРАВОВОЙ ПОМОЩИ</vt:lpstr>
      <vt:lpstr>Студенты программы Бакалавриата принимают активное участие  в мероприятиях НИК</vt:lpstr>
      <vt:lpstr>Реализация Совместных социальных проектов</vt:lpstr>
      <vt:lpstr>Выступление магистрантки 2 курса  Мозгачевой В.А на рабочей встрече с населением г. Бишкек  в рамках совместного проекта</vt:lpstr>
      <vt:lpstr>Совместная работа НИК с магистрантами  и студентами ПБ АГУПКР</vt:lpstr>
      <vt:lpstr>ПРОХОЖДЕНИЕ СТАЖИРОВОК В ОМСУ</vt:lpstr>
      <vt:lpstr>ПРОВЕДЕНИЕ ФЛЕШМОБОВ СТАЛО ДЛЯ НАС ТРАДИЦИОННО!</vt:lpstr>
      <vt:lpstr>4.09.21 Открытый диалог О дошкольном и школьном образовании</vt:lpstr>
      <vt:lpstr>НАГРАЖДЕНИЕ участников встреч с населением –МАГСТРАНТОВ И СТУДЕНТОВ НИК </vt:lpstr>
      <vt:lpstr>18.09.21 Распространение информационных плакатов и постеров во время встреч </vt:lpstr>
      <vt:lpstr>Презентация проекта для магистрантов Ошского Филиала АГУПКР </vt:lpstr>
      <vt:lpstr>СПАСИБО ЗА ВНИМАНИЕ!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 «Парламентаризм и государственное управление»</dc:title>
  <dc:creator>JUSUP</dc:creator>
  <cp:lastModifiedBy>Администратор</cp:lastModifiedBy>
  <cp:revision>61</cp:revision>
  <dcterms:created xsi:type="dcterms:W3CDTF">2020-01-27T08:27:49Z</dcterms:created>
  <dcterms:modified xsi:type="dcterms:W3CDTF">2022-02-03T13:40:34Z</dcterms:modified>
</cp:coreProperties>
</file>