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  <p:sldMasterId id="2147483686" r:id="rId2"/>
  </p:sldMasterIdLst>
  <p:sldIdLst>
    <p:sldId id="272" r:id="rId3"/>
    <p:sldId id="257" r:id="rId4"/>
    <p:sldId id="264" r:id="rId5"/>
    <p:sldId id="260" r:id="rId6"/>
    <p:sldId id="259" r:id="rId7"/>
    <p:sldId id="258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6" d="100"/>
          <a:sy n="86" d="100"/>
        </p:scale>
        <p:origin x="-1512" y="-7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260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564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201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376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32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881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253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192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222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09.03.2020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49599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09.03.2020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2854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9947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09.03.2020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65233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09.03.2020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793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09.03.2020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11929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09.03.2020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0886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09.03.2020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24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09.03.2020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86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09.03.2020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2735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09.03.2020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74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263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37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341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906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065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89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887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71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914400"/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 defTabSz="914400"/>
              <a:t>09.03.2020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914400"/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defTabSz="914400"/>
            <a:fld id="{B19B0651-EE4F-4900-A07F-96A6BFA9D0F0}" type="slidenum">
              <a:rPr lang="ru-RU" smtClean="0">
                <a:solidFill>
                  <a:prstClr val="black"/>
                </a:solidFill>
              </a:rPr>
              <a:pPr defTabSz="914400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43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591319"/>
          </a:xfrm>
        </p:spPr>
        <p:txBody>
          <a:bodyPr numCol="2">
            <a:normAutofit fontScale="90000"/>
          </a:bodyPr>
          <a:lstStyle/>
          <a:p>
            <a:pPr algn="ctr"/>
            <a:r>
              <a:rPr lang="ru-RU" sz="900" dirty="0" smtClean="0">
                <a:solidFill>
                  <a:srgbClr val="00589A"/>
                </a:solidFill>
                <a:effectLst/>
                <a:latin typeface="Arial" pitchFamily="34" charset="0"/>
                <a:cs typeface="Arial" pitchFamily="34" charset="0"/>
              </a:rPr>
              <a:t>КЫРГЫЗ РЕСПУБЛИКАСЫНЫН ПРЕЗИДЕНТИНЕ </a:t>
            </a:r>
            <a:br>
              <a:rPr lang="ru-RU" sz="900" dirty="0" smtClean="0">
                <a:solidFill>
                  <a:srgbClr val="00589A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900" dirty="0" smtClean="0">
                <a:solidFill>
                  <a:srgbClr val="00589A"/>
                </a:solidFill>
                <a:effectLst/>
                <a:latin typeface="Arial" pitchFamily="34" charset="0"/>
                <a:cs typeface="Arial" pitchFamily="34" charset="0"/>
              </a:rPr>
              <a:t>КАРАШТУУ БАШКАРУУ АКАДЕМИЯСЫ</a:t>
            </a:r>
            <a:r>
              <a:rPr lang="ru-RU" sz="900" dirty="0">
                <a:solidFill>
                  <a:srgbClr val="00589A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900" dirty="0">
                <a:solidFill>
                  <a:srgbClr val="00589A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900" dirty="0">
                <a:solidFill>
                  <a:srgbClr val="00589A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900" dirty="0">
                <a:solidFill>
                  <a:srgbClr val="00589A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900" dirty="0">
                <a:solidFill>
                  <a:srgbClr val="00589A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900" dirty="0">
                <a:solidFill>
                  <a:srgbClr val="00589A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900" dirty="0">
                <a:solidFill>
                  <a:srgbClr val="00589A"/>
                </a:solidFill>
                <a:effectLst/>
                <a:latin typeface="Arial" pitchFamily="34" charset="0"/>
                <a:cs typeface="Arial" pitchFamily="34" charset="0"/>
              </a:rPr>
              <a:t>АКАДЕМИЯ ГОСУДАРСТВЕННОГО УПРАВЛЕНИЯ </a:t>
            </a:r>
            <a:br>
              <a:rPr lang="ru-RU" sz="900" dirty="0">
                <a:solidFill>
                  <a:srgbClr val="00589A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900" dirty="0">
                <a:solidFill>
                  <a:srgbClr val="00589A"/>
                </a:solidFill>
                <a:effectLst/>
                <a:latin typeface="Arial" pitchFamily="34" charset="0"/>
                <a:cs typeface="Arial" pitchFamily="34" charset="0"/>
              </a:rPr>
              <a:t>ПРИ ПРЕЗИДЕНТЕ КЫРГЫЗСКОЙ РЕСПУБЛИКИ</a:t>
            </a:r>
            <a:br>
              <a:rPr lang="ru-RU" sz="900" dirty="0">
                <a:solidFill>
                  <a:srgbClr val="00589A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900" dirty="0">
              <a:solidFill>
                <a:srgbClr val="00589A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68076" y="6615180"/>
            <a:ext cx="53765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9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СИЛЬНЫЕ КАДРЫ, СИЛЬНАЯ СТРАНА</a:t>
            </a:r>
            <a:endParaRPr lang="ru-RU" sz="900" b="1" cap="all" dirty="0">
              <a:solidFill>
                <a:srgbClr val="0070C0"/>
              </a:solidFill>
            </a:endParaRPr>
          </a:p>
        </p:txBody>
      </p:sp>
      <p:pic>
        <p:nvPicPr>
          <p:cNvPr id="1027" name="Picture 3" descr="C:\Users\Kana\Desktop\вамва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7112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020" y="180612"/>
            <a:ext cx="5969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 smtClean="0"/>
          </a:p>
          <a:p>
            <a:pPr marL="109728" indent="0" algn="ctr">
              <a:buNone/>
            </a:pPr>
            <a:r>
              <a:rPr lang="ru-RU" sz="5400" dirty="0">
                <a:solidFill>
                  <a:srgbClr val="0070C0"/>
                </a:solidFill>
              </a:rPr>
              <a:t>НИК </a:t>
            </a:r>
            <a:endParaRPr lang="ru-RU" sz="5400" dirty="0" smtClean="0">
              <a:solidFill>
                <a:srgbClr val="0070C0"/>
              </a:solidFill>
            </a:endParaRPr>
          </a:p>
          <a:p>
            <a:pPr marL="109728" indent="0" algn="ctr">
              <a:buNone/>
            </a:pPr>
            <a:r>
              <a:rPr lang="ru-RU" sz="5400" dirty="0" smtClean="0">
                <a:solidFill>
                  <a:srgbClr val="0070C0"/>
                </a:solidFill>
              </a:rPr>
              <a:t>«Политика </a:t>
            </a:r>
            <a:r>
              <a:rPr lang="ru-RU" sz="5400" dirty="0">
                <a:solidFill>
                  <a:srgbClr val="0070C0"/>
                </a:solidFill>
              </a:rPr>
              <a:t>предупреждения </a:t>
            </a:r>
            <a:r>
              <a:rPr lang="ru-RU" sz="5400" dirty="0" smtClean="0">
                <a:solidFill>
                  <a:srgbClr val="0070C0"/>
                </a:solidFill>
              </a:rPr>
              <a:t>коррупции»</a:t>
            </a:r>
            <a:endParaRPr lang="ru-RU" sz="5400" dirty="0">
              <a:solidFill>
                <a:srgbClr val="0070C0"/>
              </a:solidFill>
            </a:endParaRPr>
          </a:p>
          <a:p>
            <a:pPr marL="10972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034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367C7D-F182-4AB4-9184-A3708CC2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2973" y="4741948"/>
            <a:ext cx="7566991" cy="126128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2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The First anti-corruption youth camp, 2019</a:t>
            </a:r>
          </a:p>
        </p:txBody>
      </p:sp>
      <p:pic>
        <p:nvPicPr>
          <p:cNvPr id="9" name="Picture 8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xmlns="" id="{7CB8EF2A-3848-4985-87C1-22F21D1E75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2" r="1" b="11686"/>
          <a:stretch/>
        </p:blipFill>
        <p:spPr>
          <a:xfrm>
            <a:off x="317636" y="321734"/>
            <a:ext cx="3797570" cy="2010551"/>
          </a:xfrm>
          <a:prstGeom prst="rect">
            <a:avLst/>
          </a:prstGeom>
        </p:spPr>
      </p:pic>
      <p:pic>
        <p:nvPicPr>
          <p:cNvPr id="7" name="Picture 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xmlns="" id="{B5C91B30-F915-401F-AFC8-1C201643DC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46933"/>
          <a:stretch/>
        </p:blipFill>
        <p:spPr>
          <a:xfrm>
            <a:off x="317634" y="2422097"/>
            <a:ext cx="3794760" cy="2013804"/>
          </a:xfrm>
          <a:prstGeom prst="rect">
            <a:avLst/>
          </a:prstGeom>
        </p:spPr>
      </p:pic>
      <p:pic>
        <p:nvPicPr>
          <p:cNvPr id="16" name="Picture 15" descr="A group of people walking down a road&#10;&#10;Description automatically generated">
            <a:extLst>
              <a:ext uri="{FF2B5EF4-FFF2-40B4-BE49-F238E27FC236}">
                <a16:creationId xmlns:a16="http://schemas.microsoft.com/office/drawing/2014/main" xmlns="" id="{3D1FB4C1-0FC7-42D0-8958-FFC7062422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6" r="21004" b="-1"/>
          <a:stretch/>
        </p:blipFill>
        <p:spPr>
          <a:xfrm>
            <a:off x="4202549" y="321732"/>
            <a:ext cx="3793472" cy="4111323"/>
          </a:xfrm>
          <a:prstGeom prst="rect">
            <a:avLst/>
          </a:prstGeom>
        </p:spPr>
      </p:pic>
      <p:pic>
        <p:nvPicPr>
          <p:cNvPr id="11" name="Picture 10" descr="A group of people standing around a table&#10;&#10;Description automatically generated">
            <a:extLst>
              <a:ext uri="{FF2B5EF4-FFF2-40B4-BE49-F238E27FC236}">
                <a16:creationId xmlns:a16="http://schemas.microsoft.com/office/drawing/2014/main" xmlns="" id="{B72A7B73-4348-40D5-ABF7-59D994E5C7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3" r="27844" b="-1"/>
          <a:stretch/>
        </p:blipFill>
        <p:spPr>
          <a:xfrm>
            <a:off x="8086176" y="321733"/>
            <a:ext cx="3797984" cy="4111321"/>
          </a:xfrm>
          <a:prstGeom prst="rect">
            <a:avLst/>
          </a:prstGeom>
        </p:spPr>
      </p:pic>
      <p:pic>
        <p:nvPicPr>
          <p:cNvPr id="13" name="Picture 1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xmlns="" id="{AB4FA0AC-785D-4245-861E-0964F2E8798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5" r="1" b="4387"/>
          <a:stretch/>
        </p:blipFill>
        <p:spPr>
          <a:xfrm>
            <a:off x="317634" y="4525715"/>
            <a:ext cx="3794760" cy="201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41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AC49BA-AC4A-40DA-9155-C3EF76AD7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  <p:pic>
        <p:nvPicPr>
          <p:cNvPr id="15" name="Объект 14">
            <a:extLst>
              <a:ext uri="{FF2B5EF4-FFF2-40B4-BE49-F238E27FC236}">
                <a16:creationId xmlns:a16="http://schemas.microsoft.com/office/drawing/2014/main" xmlns="" id="{CDD844FC-EFE3-4B0C-A2E0-5DE373D6FE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87" y="-1209"/>
            <a:ext cx="5180331" cy="336364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6CA075C-9AF8-49CE-A931-FD044B8F07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31" y="3340653"/>
            <a:ext cx="4954270" cy="340240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5DEE00F-4574-4235-95DD-32C838F416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11" y="3340651"/>
            <a:ext cx="5202018" cy="342337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291D8DD-298F-4ABD-AFEE-5E7CE0699A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31" y="5363"/>
            <a:ext cx="4954270" cy="333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9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C11BD2-1A82-4414-9E05-850266555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A5B4BBC-08A7-45B7-9267-FCC8BF6DF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24" y="80010"/>
            <a:ext cx="5536049" cy="36347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73" y="80010"/>
            <a:ext cx="5128426" cy="36347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24" y="3714750"/>
            <a:ext cx="5536049" cy="31432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73" y="3714750"/>
            <a:ext cx="5128426" cy="314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713477-F730-4913-961B-8B42A1018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626" y="225287"/>
            <a:ext cx="10585174" cy="146540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The Round Table on "Anti-Corruption Education in the Sphere of Higher Education and Measures on Increasing its Effectiveness"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56C83E45-A7A5-413D-B805-9086D8CACF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22" y="2213111"/>
            <a:ext cx="5684620" cy="3868945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53D26DF-596C-4933-8870-52EBAA3FE3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13110"/>
            <a:ext cx="5803418" cy="386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801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9879" y="4409995"/>
            <a:ext cx="8911687" cy="1280890"/>
          </a:xfrm>
        </p:spPr>
        <p:txBody>
          <a:bodyPr/>
          <a:lstStyle/>
          <a:p>
            <a:pPr algn="ctr"/>
            <a:r>
              <a:rPr lang="en-US" b="1" dirty="0" smtClean="0"/>
              <a:t>Anti-corruption academic program: </a:t>
            </a:r>
            <a:br>
              <a:rPr lang="en-US" b="1" dirty="0" smtClean="0"/>
            </a:br>
            <a:r>
              <a:rPr lang="en-US" b="1" dirty="0" smtClean="0"/>
              <a:t>a model for the region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6166" y="0"/>
            <a:ext cx="8915400" cy="3777622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1" y="0"/>
            <a:ext cx="5779353" cy="37126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377" y="-1"/>
            <a:ext cx="5760809" cy="371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79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685800"/>
            <a:ext cx="10958289" cy="556045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ru-RU" sz="3200" b="1" dirty="0" smtClean="0"/>
              <a:t>Цель:</a:t>
            </a:r>
            <a:r>
              <a:rPr lang="ru-RU" sz="3200" dirty="0" smtClean="0"/>
              <a:t> реализация научно-исследовательских и образовательных программ по вопросам противодействия коррупции и отмывания доходов, добытых преступным путем, с широким вовлечением магистрантов, аспирантов и государственных органов для выработки практических рекомендаций по внедрению</a:t>
            </a:r>
            <a:r>
              <a:rPr lang="en-US" sz="3200" dirty="0" smtClean="0"/>
              <a:t> </a:t>
            </a:r>
            <a:r>
              <a:rPr lang="ru-RU" sz="3200" dirty="0" smtClean="0"/>
              <a:t>новых механизмов и инструментов, а также улучшению проводимой антикоррупционной политики 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3990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1341" y="624110"/>
            <a:ext cx="9323272" cy="1061471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Основные направления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1341" y="2071171"/>
            <a:ext cx="9323271" cy="384005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Исследования</a:t>
            </a:r>
          </a:p>
          <a:p>
            <a:r>
              <a:rPr lang="ru-RU" sz="3200" b="1" dirty="0" smtClean="0">
                <a:solidFill>
                  <a:schemeClr val="tx1"/>
                </a:solidFill>
              </a:rPr>
              <a:t>Обсуждения</a:t>
            </a:r>
          </a:p>
          <a:p>
            <a:r>
              <a:rPr lang="ru-RU" sz="3200" b="1" dirty="0" smtClean="0">
                <a:solidFill>
                  <a:schemeClr val="tx1"/>
                </a:solidFill>
              </a:rPr>
              <a:t>Тренинги</a:t>
            </a:r>
          </a:p>
          <a:p>
            <a:r>
              <a:rPr lang="ru-RU" sz="3200" b="1" dirty="0" smtClean="0">
                <a:solidFill>
                  <a:schemeClr val="tx1"/>
                </a:solidFill>
              </a:rPr>
              <a:t>Разработка концептуальных документов</a:t>
            </a:r>
          </a:p>
          <a:p>
            <a:r>
              <a:rPr lang="ru-RU" sz="3200" b="1" dirty="0" smtClean="0">
                <a:solidFill>
                  <a:schemeClr val="tx1"/>
                </a:solidFill>
              </a:rPr>
              <a:t>Публикация научных работ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2904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7661" y="1408800"/>
            <a:ext cx="8534400" cy="3615267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endParaRPr lang="ru-RU" sz="3200" b="1" dirty="0" smtClean="0"/>
          </a:p>
          <a:p>
            <a:pPr algn="ctr"/>
            <a:endParaRPr lang="ru-RU" sz="3200" b="1" dirty="0"/>
          </a:p>
          <a:p>
            <a:pPr algn="ctr"/>
            <a:r>
              <a:rPr lang="ru-RU" sz="3200" b="1" dirty="0" smtClean="0"/>
              <a:t>Мероприятия на 2020 </a:t>
            </a:r>
            <a:r>
              <a:rPr lang="ru-RU" sz="3200" b="1" dirty="0"/>
              <a:t>г.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0981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2232" y="513174"/>
            <a:ext cx="10869768" cy="6001555"/>
          </a:xfrm>
          <a:solidFill>
            <a:schemeClr val="bg2"/>
          </a:solidFill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1. Круглые столы:</a:t>
            </a:r>
          </a:p>
          <a:p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-  «Роль СМИ в противодействии коррупции»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- «Усиление парламентского контроля в реализации антикоррупционной политики»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- «Механизмы усиления академической честности в ВУЗах КР»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- «Анализ состояния мер предупреждения коррупции на современном этапе в КР»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- «Особенности имплементации антикоррупционных механизмов государственными и муниципальными органами КР»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- «Роль гражданского общества и частного сектора в противодействии коррупции»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37243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702" y="412124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2. Конференции: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23614" y="1625958"/>
            <a:ext cx="8534400" cy="3615267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«Предупреждение </a:t>
            </a:r>
            <a:r>
              <a:rPr lang="ru-RU" sz="4000" b="1" dirty="0" smtClean="0">
                <a:solidFill>
                  <a:srgbClr val="FF0000"/>
                </a:solidFill>
              </a:rPr>
              <a:t>коррупции в избирательном процессе»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0952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5408" y="984738"/>
            <a:ext cx="9004511" cy="5009662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1. «усиление межвузовского Студенческого совета по академической честности» 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2. тренинг для преподавателей вузов «методика преподавания курса «антикоррупционной политики» 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>
                <a:solidFill>
                  <a:schemeClr val="tx1"/>
                </a:solidFill>
              </a:rPr>
              <a:t/>
            </a:r>
            <a:br>
              <a:rPr lang="ru-RU" sz="3200" b="1" dirty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3. вовлечение магистрантов в различные тренинги и информационные кампании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/>
            </a:r>
            <a:br>
              <a:rPr lang="ru-RU" sz="3200" b="1" dirty="0" smtClean="0">
                <a:solidFill>
                  <a:schemeClr val="tx1"/>
                </a:solidFill>
              </a:rPr>
            </a:b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6372" y="0"/>
            <a:ext cx="8098149" cy="111724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3. ТРЕНИНГИ, СЕМИНАРЫ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053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035" y="476518"/>
            <a:ext cx="8534400" cy="1507067"/>
          </a:xfrm>
        </p:spPr>
        <p:txBody>
          <a:bodyPr/>
          <a:lstStyle/>
          <a:p>
            <a:pPr algn="ctr"/>
            <a:r>
              <a:rPr lang="ru-RU" dirty="0" smtClean="0"/>
              <a:t>4. публикации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1035" y="1780504"/>
            <a:ext cx="8534400" cy="3615267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Учебное пособие «Основы антикоррупционной политики»  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594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6260" y="2018840"/>
            <a:ext cx="9794615" cy="2101467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 Антикоррупционные школы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71661553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879</TotalTime>
  <Words>220</Words>
  <Application>Microsoft Office PowerPoint</Application>
  <PresentationFormat>Произвольный</PresentationFormat>
  <Paragraphs>35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Легкий дым</vt:lpstr>
      <vt:lpstr>Открытая</vt:lpstr>
      <vt:lpstr>КЫРГЫЗ РЕСПУБЛИКАСЫНЫН ПРЕЗИДЕНТИНЕ  КАРАШТУУ БАШКАРУУ АКАДЕМИЯСЫ   АКАДЕМИЯ ГОСУДАРСТВЕННОГО УПРАВЛЕНИЯ  ПРИ ПРЕЗИДЕНТЕ КЫРГЫЗСКОЙ РЕСПУБЛИКИ </vt:lpstr>
      <vt:lpstr>Презентация PowerPoint</vt:lpstr>
      <vt:lpstr>Основные направления деятельности</vt:lpstr>
      <vt:lpstr>Презентация PowerPoint</vt:lpstr>
      <vt:lpstr>Презентация PowerPoint</vt:lpstr>
      <vt:lpstr>2. Конференции: </vt:lpstr>
      <vt:lpstr>1. «усиление межвузовского Студенческого совета по академической честности»    2. тренинг для преподавателей вузов «методика преподавания курса «антикоррупционной политики»     3. вовлечение магистрантов в различные тренинги и информационные кампании  </vt:lpstr>
      <vt:lpstr>4. публикации</vt:lpstr>
      <vt:lpstr>Презентация PowerPoint</vt:lpstr>
      <vt:lpstr>The First anti-corruption youth camp, 2019</vt:lpstr>
      <vt:lpstr> </vt:lpstr>
      <vt:lpstr>Презентация PowerPoint</vt:lpstr>
      <vt:lpstr>The Round Table on "Anti-Corruption Education in the Sphere of Higher Education and Measures on Increasing its Effectiveness"</vt:lpstr>
      <vt:lpstr>Anti-corruption academic program:  a model for the region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Научно-исследовательская кафедра  «Антикоррупционная политика»</dc:title>
  <dc:creator>User</dc:creator>
  <cp:lastModifiedBy>Сотрудник</cp:lastModifiedBy>
  <cp:revision>19</cp:revision>
  <dcterms:created xsi:type="dcterms:W3CDTF">2019-12-20T03:12:12Z</dcterms:created>
  <dcterms:modified xsi:type="dcterms:W3CDTF">2020-03-09T09:34:52Z</dcterms:modified>
</cp:coreProperties>
</file>