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90" r:id="rId3"/>
    <p:sldId id="275" r:id="rId4"/>
    <p:sldId id="276" r:id="rId5"/>
    <p:sldId id="288" r:id="rId6"/>
    <p:sldId id="283" r:id="rId7"/>
    <p:sldId id="279" r:id="rId8"/>
    <p:sldId id="286" r:id="rId9"/>
    <p:sldId id="277" r:id="rId10"/>
    <p:sldId id="278" r:id="rId11"/>
    <p:sldId id="289" r:id="rId12"/>
    <p:sldId id="287" r:id="rId13"/>
    <p:sldId id="281" r:id="rId14"/>
    <p:sldId id="285" r:id="rId15"/>
    <p:sldId id="284" r:id="rId16"/>
    <p:sldId id="28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00589A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9700F-4982-48A3-951E-147CCA8D1333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9C250-5DA9-4939-A502-478E0E26B6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728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9C250-5DA9-4939-A502-478E0E26B60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187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1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00518AF-72CC-4771-8F89-D0A4FAC1A752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25B98DD-93EA-4C82-95EC-394F304D68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7DD00-7ED3-4595-BA84-DD91110D1B6E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9C8F2-5F71-4417-9A4E-488F6BFF7B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2"/>
            <a:ext cx="1777470" cy="559276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C2F5-ED48-4274-A968-8F3313B1F662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79BC-8880-447E-A3CD-671BD5DB9E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FB4B9-E063-4EE7-8C63-7E0346874F5F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63386-9A32-485A-8C40-42007802C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Нашивка 7"/>
          <p:cNvSpPr/>
          <p:nvPr/>
        </p:nvSpPr>
        <p:spPr>
          <a:xfrm>
            <a:off x="3449639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7BC554-D64C-493F-BBA8-A51E6BCE06D3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078076-8053-45E8-8017-E33AB28C90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968E0B-FF06-4B31-B9FA-ABF5AF39D986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555CC5-1470-45B7-86A5-A50E4928CB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6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444296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109C5A-8C2C-46F3-A3E0-57F564B48D96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47BB01-5307-4386-BDD8-AACF29691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5C46A9-C913-4674-B987-5023E1B66D2A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8E94D7-7800-48F0-A118-A602E59E40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5ED5F-BE50-4D6F-94C6-6B609074FC9A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E9E55-A147-48E6-A367-5F16379535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FA1F98-6581-44F9-BAD7-7C0826CE6CF9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4139FE-6640-4F19-B618-E007DA51C4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4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6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Нашивка 12"/>
          <p:cNvSpPr/>
          <p:nvPr/>
        </p:nvSpPr>
        <p:spPr>
          <a:xfrm>
            <a:off x="8477251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463E3F7-E6D3-45A9-A2B2-888311D6D4EB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0A2A9DD-BC1B-4C46-B714-15FF79DEF7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4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40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1701D3A-3B56-41A4-977D-F5B73FF45C32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40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40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ADE44FB-E648-4C1B-96F1-7EC86D8C63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6" r:id="rId2"/>
    <p:sldLayoutId id="2147483721" r:id="rId3"/>
    <p:sldLayoutId id="2147483722" r:id="rId4"/>
    <p:sldLayoutId id="2147483723" r:id="rId5"/>
    <p:sldLayoutId id="2147483724" r:id="rId6"/>
    <p:sldLayoutId id="2147483717" r:id="rId7"/>
    <p:sldLayoutId id="2147483725" r:id="rId8"/>
    <p:sldLayoutId id="2147483726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1" y="333375"/>
            <a:ext cx="8435975" cy="647700"/>
          </a:xfrm>
        </p:spPr>
        <p:txBody>
          <a:bodyPr numCol="2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КЫРГЫЗ РЕСПУБЛИКАСЫНЫН ПРЕЗИДЕНТИНЕ КАРАШТУУ МАМЛЕКЕТТТИК БАШКАРУУ АКАДЕМИЯСЫ</a:t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АКАДЕМИЯ ГОСУДАРСТВЕННОГО УПРАВЛЕНИЯ </a:t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ПРИ ПРЕЗИДЕНТЕ КЫРГЫЗСКОЙ РЕСПУБЛИКИ</a:t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900" dirty="0">
              <a:solidFill>
                <a:srgbClr val="00589A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5" name="Рисунок 6" descr="C:\Users\Kana\Desktop\Лого русск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1" y="188915"/>
            <a:ext cx="57626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076825" y="6615115"/>
            <a:ext cx="4032250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СИЛЬНЫЕ КАДРЫ, СИЛЬНАЯ СТРАНА</a:t>
            </a:r>
            <a:endParaRPr lang="ru-RU" sz="900" b="1" cap="all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3317" name="Прямоугольник 2"/>
          <p:cNvSpPr>
            <a:spLocks noChangeArrowheads="1"/>
          </p:cNvSpPr>
          <p:nvPr/>
        </p:nvSpPr>
        <p:spPr bwMode="auto">
          <a:xfrm>
            <a:off x="755650" y="2060575"/>
            <a:ext cx="792003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НАУЧНО-ИССЛЕДОВАТЕЛЬСКАЯ КАФЕДРА «ЭФФЕКТИВНЫЙ МЕНЕДЖМЕНТ И ПРЕДПРИНИМАТЕЛЬСТВО»</a:t>
            </a:r>
            <a:endParaRPr lang="ru-RU" sz="3600" dirty="0">
              <a:solidFill>
                <a:srgbClr val="0070C0"/>
              </a:solidFill>
            </a:endParaRPr>
          </a:p>
          <a:p>
            <a:pPr algn="just">
              <a:defRPr/>
            </a:pPr>
            <a:endParaRPr lang="ru-RU" sz="1800" dirty="0">
              <a:latin typeface="Lucida Sans Unicode" pitchFamily="34" charset="0"/>
            </a:endParaRPr>
          </a:p>
          <a:p>
            <a:pPr algn="r">
              <a:defRPr/>
            </a:pPr>
            <a:endParaRPr lang="ru-RU" sz="1800" dirty="0">
              <a:latin typeface="Lucida Sans Unicode" pitchFamily="34" charset="0"/>
            </a:endParaRPr>
          </a:p>
        </p:txBody>
      </p:sp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73530693-DF4F-4B44-8003-39F04EFE8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741986"/>
          </a:xfrm>
        </p:spPr>
        <p:txBody>
          <a:bodyPr/>
          <a:lstStyle/>
          <a:p>
            <a:r>
              <a:rPr lang="ru-RU" sz="1800" dirty="0" smtClean="0"/>
              <a:t>Политический </a:t>
            </a:r>
            <a:r>
              <a:rPr lang="ru-RU" sz="1800" dirty="0"/>
              <a:t>маркетинг в современном Кыргызстане</a:t>
            </a:r>
          </a:p>
          <a:p>
            <a:r>
              <a:rPr lang="ru-RU" sz="1800" dirty="0" smtClean="0"/>
              <a:t>Роль </a:t>
            </a:r>
            <a:r>
              <a:rPr lang="ru-RU" sz="1800" dirty="0"/>
              <a:t>рекламы в  политическом маркетинге </a:t>
            </a:r>
            <a:r>
              <a:rPr lang="ru-RU" sz="1800" dirty="0" err="1"/>
              <a:t>Кыргыстана</a:t>
            </a:r>
            <a:endParaRPr lang="ru-RU" sz="1800" dirty="0"/>
          </a:p>
          <a:p>
            <a:r>
              <a:rPr lang="ru-RU" sz="1800" dirty="0" smtClean="0"/>
              <a:t>Управление </a:t>
            </a:r>
            <a:r>
              <a:rPr lang="ru-RU" sz="1800" dirty="0"/>
              <a:t>электроэнергетикой на принципах маркетинга</a:t>
            </a:r>
          </a:p>
          <a:p>
            <a:r>
              <a:rPr lang="ru-RU" sz="1800" dirty="0" smtClean="0"/>
              <a:t>Маркетинг </a:t>
            </a:r>
            <a:r>
              <a:rPr lang="ru-RU" sz="1800" dirty="0"/>
              <a:t>образовательных </a:t>
            </a:r>
            <a:r>
              <a:rPr lang="ru-RU" sz="1800" dirty="0" smtClean="0"/>
              <a:t>услуг</a:t>
            </a:r>
          </a:p>
          <a:p>
            <a:r>
              <a:rPr lang="ru-RU" sz="1800" dirty="0"/>
              <a:t>Управление маркетингом на предприятиях </a:t>
            </a:r>
            <a:r>
              <a:rPr lang="ru-RU" sz="1800" dirty="0" smtClean="0"/>
              <a:t> сфере…</a:t>
            </a:r>
          </a:p>
          <a:p>
            <a:r>
              <a:rPr lang="ru-RU" sz="1800" dirty="0" smtClean="0"/>
              <a:t>Формирование </a:t>
            </a:r>
            <a:r>
              <a:rPr lang="ru-RU" sz="1800" dirty="0"/>
              <a:t>системы </a:t>
            </a:r>
            <a:r>
              <a:rPr lang="ru-RU" sz="1800" dirty="0" err="1"/>
              <a:t>маркетингоориентированного</a:t>
            </a:r>
            <a:r>
              <a:rPr lang="ru-RU" sz="1800" dirty="0"/>
              <a:t> менеджмента в успешной деятельности предприятия</a:t>
            </a:r>
          </a:p>
          <a:p>
            <a:r>
              <a:rPr lang="ru-RU" sz="1800" dirty="0"/>
              <a:t>Маркетинговые стратегии вывода на рынок нового продукта/услуги</a:t>
            </a:r>
          </a:p>
          <a:p>
            <a:r>
              <a:rPr lang="ru-RU" sz="1800" dirty="0"/>
              <a:t>Разработка и проведение маркетинговых исследований рынка …. компании ….</a:t>
            </a:r>
          </a:p>
          <a:p>
            <a:r>
              <a:rPr lang="ru-RU" sz="1800" dirty="0" smtClean="0"/>
              <a:t>Организация </a:t>
            </a:r>
            <a:r>
              <a:rPr lang="ru-RU" sz="1800" dirty="0"/>
              <a:t>маркетинговой деятельности на </a:t>
            </a:r>
            <a:r>
              <a:rPr lang="ru-RU" sz="1800" dirty="0" smtClean="0"/>
              <a:t>предприятии</a:t>
            </a:r>
          </a:p>
          <a:p>
            <a:r>
              <a:rPr lang="ru-RU" sz="1800" dirty="0"/>
              <a:t> Совершенствование имиджа организации как фактора повышения эффективности ее деятельности и конкурентоспособности</a:t>
            </a:r>
            <a:r>
              <a:rPr lang="ru-RU" sz="1800" dirty="0" smtClean="0"/>
              <a:t>.</a:t>
            </a:r>
            <a:endParaRPr lang="ru-RU" sz="1800" dirty="0"/>
          </a:p>
          <a:p>
            <a:pPr marL="109537" indent="0">
              <a:buNone/>
            </a:pPr>
            <a:r>
              <a:rPr lang="ru-RU" sz="1800" dirty="0" smtClean="0"/>
              <a:t> </a:t>
            </a:r>
            <a:endParaRPr lang="ru-RU" sz="1800" dirty="0"/>
          </a:p>
          <a:p>
            <a:endParaRPr lang="ru-RU" sz="1800" dirty="0"/>
          </a:p>
        </p:txBody>
      </p:sp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DDBD83AB-9F36-4C4E-B645-8FAA9789C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Маркетинг </a:t>
            </a:r>
            <a:r>
              <a:rPr lang="ru-RU" dirty="0"/>
              <a:t>менеджмент</a:t>
            </a:r>
          </a:p>
        </p:txBody>
      </p:sp>
    </p:spTree>
    <p:extLst>
      <p:ext uri="{BB962C8B-B14F-4D97-AF65-F5344CB8AC3E}">
        <p14:creationId xmlns:p14="http://schemas.microsoft.com/office/powerpoint/2010/main" val="3701742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Интернет-маркетинг в развитии бизнеса </a:t>
            </a:r>
          </a:p>
          <a:p>
            <a:r>
              <a:rPr lang="ru-RU" sz="2000" dirty="0" smtClean="0"/>
              <a:t>Использование </a:t>
            </a:r>
            <a:r>
              <a:rPr lang="ru-RU" sz="2000" dirty="0"/>
              <a:t>компьютерных систем и технологий в продвижение товаров/услуг на рынок</a:t>
            </a:r>
          </a:p>
          <a:p>
            <a:r>
              <a:rPr lang="ru-RU" sz="2000" dirty="0"/>
              <a:t>Глобальные тенденции изменения потребительского поведения на конкурентном рынке</a:t>
            </a:r>
          </a:p>
          <a:p>
            <a:r>
              <a:rPr lang="ru-RU" sz="2000" dirty="0"/>
              <a:t>Роль социальных систем в формировании потребительского спроса</a:t>
            </a:r>
          </a:p>
          <a:p>
            <a:r>
              <a:rPr lang="ru-RU" sz="2000" dirty="0"/>
              <a:t>Реклама в </a:t>
            </a:r>
            <a:r>
              <a:rPr lang="ru-RU" sz="2000" dirty="0" err="1"/>
              <a:t>Facebook</a:t>
            </a:r>
            <a:r>
              <a:rPr lang="ru-RU" sz="2000" dirty="0"/>
              <a:t> и </a:t>
            </a:r>
            <a:r>
              <a:rPr lang="ru-RU" sz="2000" dirty="0" err="1"/>
              <a:t>Instagram</a:t>
            </a:r>
            <a:r>
              <a:rPr lang="ru-RU" sz="2000" dirty="0"/>
              <a:t>: состояние, особенности и  перспективы </a:t>
            </a:r>
          </a:p>
          <a:p>
            <a:r>
              <a:rPr lang="ru-RU" sz="2000" dirty="0"/>
              <a:t>Роль Интернет в </a:t>
            </a:r>
            <a:r>
              <a:rPr lang="ru-RU" sz="2000" dirty="0" err="1"/>
              <a:t>маркетинговаой</a:t>
            </a:r>
            <a:r>
              <a:rPr lang="ru-RU" sz="2000" dirty="0"/>
              <a:t> деятельности компании</a:t>
            </a:r>
          </a:p>
          <a:p>
            <a:pPr marL="109537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Цифровизация</a:t>
            </a:r>
            <a:r>
              <a:rPr lang="ru-RU" dirty="0"/>
              <a:t> в маркетинговой деятельности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1505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20688"/>
            <a:ext cx="8435280" cy="5386412"/>
          </a:xfrm>
        </p:spPr>
        <p:txBody>
          <a:bodyPr/>
          <a:lstStyle/>
          <a:p>
            <a:r>
              <a:rPr lang="ru-RU" sz="1800" dirty="0" smtClean="0"/>
              <a:t>Маркетинг </a:t>
            </a:r>
            <a:r>
              <a:rPr lang="ru-RU" sz="1800" dirty="0"/>
              <a:t>территорий в курортном регионе</a:t>
            </a:r>
          </a:p>
          <a:p>
            <a:r>
              <a:rPr lang="ru-RU" sz="1800" dirty="0" smtClean="0"/>
              <a:t>Социальный </a:t>
            </a:r>
            <a:r>
              <a:rPr lang="ru-RU" sz="1800" dirty="0"/>
              <a:t>маркетинг в системе местного самоуправления</a:t>
            </a:r>
          </a:p>
          <a:p>
            <a:r>
              <a:rPr lang="ru-RU" sz="1800" dirty="0" smtClean="0"/>
              <a:t>Региональный </a:t>
            </a:r>
            <a:r>
              <a:rPr lang="ru-RU" sz="1800" dirty="0"/>
              <a:t>маркетинг как основа формирования стратегии социально-экономического развития региона</a:t>
            </a:r>
          </a:p>
          <a:p>
            <a:r>
              <a:rPr lang="ru-RU" sz="1800" dirty="0" smtClean="0"/>
              <a:t>Маркетинг </a:t>
            </a:r>
            <a:r>
              <a:rPr lang="ru-RU" sz="1800" dirty="0"/>
              <a:t>территорий как фактор социально-экономического развития региона</a:t>
            </a:r>
          </a:p>
          <a:p>
            <a:r>
              <a:rPr lang="ru-RU" sz="1800" dirty="0" smtClean="0"/>
              <a:t>Маркетинговое </a:t>
            </a:r>
            <a:r>
              <a:rPr lang="ru-RU" sz="1800" dirty="0"/>
              <a:t>обеспечение стратегического планирования местного развития</a:t>
            </a:r>
          </a:p>
          <a:p>
            <a:r>
              <a:rPr lang="ru-RU" sz="1800" dirty="0" smtClean="0"/>
              <a:t>Управление  </a:t>
            </a:r>
            <a:r>
              <a:rPr lang="ru-RU" sz="1800" dirty="0"/>
              <a:t>административно-территориального образования с использованием маркетингового механизма</a:t>
            </a:r>
          </a:p>
          <a:p>
            <a:r>
              <a:rPr lang="ru-RU" sz="1800" dirty="0" smtClean="0"/>
              <a:t>Формирование </a:t>
            </a:r>
            <a:r>
              <a:rPr lang="ru-RU" sz="1800" dirty="0"/>
              <a:t>имиджа туристских </a:t>
            </a:r>
            <a:r>
              <a:rPr lang="ru-RU" sz="1800" dirty="0" smtClean="0"/>
              <a:t>территорий</a:t>
            </a:r>
          </a:p>
          <a:p>
            <a:r>
              <a:rPr lang="ru-RU" sz="1800" dirty="0" smtClean="0"/>
              <a:t>Использование </a:t>
            </a:r>
            <a:r>
              <a:rPr lang="ru-RU" sz="1800" dirty="0"/>
              <a:t>инструментов маркетинга в реализации конкурентных преимуществ города</a:t>
            </a:r>
          </a:p>
          <a:p>
            <a:r>
              <a:rPr lang="ru-RU" sz="1800" dirty="0" smtClean="0"/>
              <a:t>Совершенствование </a:t>
            </a:r>
            <a:r>
              <a:rPr lang="ru-RU" sz="1800" dirty="0"/>
              <a:t>маркетинговой политики в формировании конкурентных преимуществ территории</a:t>
            </a:r>
          </a:p>
          <a:p>
            <a:r>
              <a:rPr lang="ru-RU" sz="1800" dirty="0" smtClean="0"/>
              <a:t>Позиционирование </a:t>
            </a:r>
            <a:r>
              <a:rPr lang="ru-RU" sz="1800" dirty="0"/>
              <a:t>как фактор устойчивого социально-экономического развития  города: на примере ……</a:t>
            </a:r>
          </a:p>
          <a:p>
            <a:r>
              <a:rPr lang="ru-RU" sz="1800" dirty="0" smtClean="0"/>
              <a:t>Бренд </a:t>
            </a:r>
            <a:r>
              <a:rPr lang="ru-RU" sz="1800" dirty="0"/>
              <a:t>региона как маркетинговый фактор социально-экономического развития территории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Маркетинг территорий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4739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0E51C09A-DAC2-4771-A3FF-BCAFEDFCA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r>
              <a:rPr lang="ru-RU" dirty="0" smtClean="0"/>
              <a:t>Управление развитием розничного бизнеса банка </a:t>
            </a:r>
          </a:p>
          <a:p>
            <a:r>
              <a:rPr lang="ru-RU" dirty="0" smtClean="0"/>
              <a:t>Управление рисками коммерческого банка </a:t>
            </a:r>
          </a:p>
          <a:p>
            <a:r>
              <a:rPr lang="ru-RU" dirty="0" smtClean="0"/>
              <a:t>Управление кредитным портфелем  коммерческого банка</a:t>
            </a:r>
          </a:p>
          <a:p>
            <a:r>
              <a:rPr lang="ru-RU" dirty="0" smtClean="0"/>
              <a:t>Управление </a:t>
            </a:r>
            <a:r>
              <a:rPr lang="ru-RU" dirty="0"/>
              <a:t>маркетингом банковских продуктов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80516EA4-7E6D-44BC-B380-666396083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Банковский менеджмент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3818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1" y="980728"/>
            <a:ext cx="8507288" cy="5026372"/>
          </a:xfrm>
        </p:spPr>
        <p:txBody>
          <a:bodyPr/>
          <a:lstStyle/>
          <a:p>
            <a:r>
              <a:rPr lang="ru-RU" sz="1800" dirty="0"/>
              <a:t>Система финансового менеджмента в современной организации </a:t>
            </a:r>
            <a:r>
              <a:rPr lang="ru-RU" sz="1800" dirty="0" smtClean="0"/>
              <a:t>Управление </a:t>
            </a:r>
            <a:r>
              <a:rPr lang="ru-RU" sz="1800" dirty="0"/>
              <a:t>инвестиционной деятельностью организации</a:t>
            </a:r>
          </a:p>
          <a:p>
            <a:r>
              <a:rPr lang="ru-RU" sz="1800" dirty="0" smtClean="0"/>
              <a:t>Стратегия </a:t>
            </a:r>
            <a:r>
              <a:rPr lang="ru-RU" sz="1800" dirty="0"/>
              <a:t>управления стоимостью компании. </a:t>
            </a:r>
          </a:p>
          <a:p>
            <a:r>
              <a:rPr lang="ru-RU" sz="1800" dirty="0"/>
              <a:t>Управление собственным капиталом компании. </a:t>
            </a:r>
          </a:p>
          <a:p>
            <a:r>
              <a:rPr lang="ru-RU" sz="1800" dirty="0"/>
              <a:t>Управление заемным капиталом компании. </a:t>
            </a:r>
          </a:p>
          <a:p>
            <a:r>
              <a:rPr lang="ru-RU" sz="1800" dirty="0"/>
              <a:t>Управление финансовой устойчивостью предприятия </a:t>
            </a:r>
            <a:endParaRPr lang="ru-RU" sz="1800" dirty="0" smtClean="0"/>
          </a:p>
          <a:p>
            <a:r>
              <a:rPr lang="ru-RU" sz="1800" dirty="0" smtClean="0"/>
              <a:t>Долгосрочные </a:t>
            </a:r>
            <a:r>
              <a:rPr lang="ru-RU" sz="1800" dirty="0"/>
              <a:t>источники финансирования деятельности компании. </a:t>
            </a:r>
          </a:p>
          <a:p>
            <a:r>
              <a:rPr lang="ru-RU" sz="1800" dirty="0"/>
              <a:t>Дивидендная политика,  как инструмент повышения стоимости бизнеса. </a:t>
            </a:r>
          </a:p>
          <a:p>
            <a:r>
              <a:rPr lang="ru-RU" sz="1800" dirty="0"/>
              <a:t>Влияние дивидендной политики на инвестиционную привлекательность компании. </a:t>
            </a:r>
          </a:p>
          <a:p>
            <a:r>
              <a:rPr lang="ru-RU" sz="1800" dirty="0"/>
              <a:t>Политика управления оборотными активами компаний. </a:t>
            </a:r>
          </a:p>
          <a:p>
            <a:r>
              <a:rPr lang="ru-RU" sz="1800" dirty="0"/>
              <a:t>Финансовый анализ деятельности компаний,  как инструмент финансового менеджмента</a:t>
            </a:r>
          </a:p>
          <a:p>
            <a:r>
              <a:rPr lang="ru-RU" sz="1800" dirty="0"/>
              <a:t>Управление финансовой устойчивостью компании</a:t>
            </a:r>
          </a:p>
          <a:p>
            <a:r>
              <a:rPr lang="ru-RU" sz="1800" dirty="0"/>
              <a:t>Управление финансовыми ресурсами компании. </a:t>
            </a:r>
          </a:p>
          <a:p>
            <a:endParaRPr lang="ru-RU" sz="18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Финансовый менеджмент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194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DFFB211E-3075-446E-89F2-012E24B3F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Государственное регулирование развития бизнеса </a:t>
            </a:r>
          </a:p>
          <a:p>
            <a:r>
              <a:rPr lang="ru-RU" dirty="0"/>
              <a:t>Государственная поддержка развития МСБ</a:t>
            </a:r>
          </a:p>
          <a:p>
            <a:r>
              <a:rPr lang="ru-RU" dirty="0"/>
              <a:t>Взаимодействие органов МСУ с бизнесом по решению проблем </a:t>
            </a:r>
            <a:r>
              <a:rPr lang="ru-RU" dirty="0" smtClean="0"/>
              <a:t>территорий</a:t>
            </a:r>
          </a:p>
          <a:p>
            <a:r>
              <a:rPr lang="ru-RU" dirty="0" smtClean="0"/>
              <a:t>Управление </a:t>
            </a:r>
            <a:r>
              <a:rPr lang="ru-RU" dirty="0"/>
              <a:t>повышением инвестиционной привлекательности региона (на примере…)</a:t>
            </a:r>
          </a:p>
          <a:p>
            <a:r>
              <a:rPr lang="ru-RU" dirty="0"/>
              <a:t>Исследование предпринимательской среды в регионе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51E1D49C-43CC-4F9C-91F9-84F69FCAC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Создание благоприятной бизнес среды в Кыргызской Республике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5216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B0FD0588-1CFF-4F5D-8DAA-8BEF5793D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836712"/>
            <a:ext cx="8507288" cy="576064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800" dirty="0"/>
              <a:t>Проектирование создания компании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/>
              <a:t>Разработка инвестиционного проекта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b="1" dirty="0"/>
              <a:t>Строительства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b="1" dirty="0"/>
              <a:t>Модернизации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b="1" dirty="0"/>
              <a:t>Расширения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b="1" dirty="0"/>
              <a:t>Реконструкции</a:t>
            </a:r>
          </a:p>
          <a:p>
            <a:pPr marL="109537" indent="0">
              <a:buNone/>
            </a:pPr>
            <a:r>
              <a:rPr lang="ru-RU" sz="1800" dirty="0"/>
              <a:t> (завода, фабрики, дороги, школы, больницы и т.д.)</a:t>
            </a:r>
          </a:p>
          <a:p>
            <a:r>
              <a:rPr lang="ru-RU" sz="1800" dirty="0"/>
              <a:t>Разработка проекта создания нового продукта</a:t>
            </a:r>
          </a:p>
          <a:p>
            <a:r>
              <a:rPr lang="ru-RU" sz="1800" dirty="0"/>
              <a:t>Бизнес план создания </a:t>
            </a:r>
            <a:r>
              <a:rPr lang="ru-RU" sz="1800" dirty="0" smtClean="0"/>
              <a:t>предприятия</a:t>
            </a:r>
          </a:p>
          <a:p>
            <a:r>
              <a:rPr lang="ru-RU" sz="1800" dirty="0"/>
              <a:t>Разработка бизнес-плана предпринимательской </a:t>
            </a:r>
            <a:r>
              <a:rPr lang="ru-RU" sz="1800" dirty="0" smtClean="0"/>
              <a:t>деятельности</a:t>
            </a:r>
          </a:p>
          <a:p>
            <a:r>
              <a:rPr lang="ru-RU" sz="1800" dirty="0"/>
              <a:t>Разработка инновационного проекта</a:t>
            </a:r>
          </a:p>
          <a:p>
            <a:r>
              <a:rPr lang="ru-RU" sz="1800" dirty="0"/>
              <a:t>Разработка стратегического бизнес плана развития </a:t>
            </a:r>
            <a:r>
              <a:rPr lang="ru-RU" sz="1800" dirty="0" smtClean="0"/>
              <a:t>организации(территории)</a:t>
            </a:r>
          </a:p>
          <a:p>
            <a:r>
              <a:rPr lang="ru-RU" sz="1800" dirty="0"/>
              <a:t>Планирование и внедрение  проектов инновационного предприятия 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9E1BA9C4-30CE-4371-BD2A-0DD0A9FE8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Проекты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0299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Алимова Эльмира </a:t>
            </a:r>
            <a:r>
              <a:rPr lang="ru-RU" dirty="0" err="1" smtClean="0"/>
              <a:t>Ташмаматовна</a:t>
            </a:r>
            <a:r>
              <a:rPr lang="ru-RU" dirty="0" smtClean="0"/>
              <a:t>- к.э.н., доцент</a:t>
            </a:r>
          </a:p>
          <a:p>
            <a:r>
              <a:rPr lang="ru-RU" dirty="0" err="1" smtClean="0"/>
              <a:t>Байсубанова</a:t>
            </a:r>
            <a:r>
              <a:rPr lang="ru-RU" dirty="0" smtClean="0"/>
              <a:t> Светлана </a:t>
            </a:r>
            <a:r>
              <a:rPr lang="ru-RU" dirty="0" err="1" smtClean="0"/>
              <a:t>Турдубаевна</a:t>
            </a:r>
            <a:r>
              <a:rPr lang="ru-RU" dirty="0"/>
              <a:t> -к.э.н., доцент</a:t>
            </a:r>
          </a:p>
          <a:p>
            <a:r>
              <a:rPr lang="ru-RU" dirty="0" err="1" smtClean="0"/>
              <a:t>Супатаева</a:t>
            </a:r>
            <a:r>
              <a:rPr lang="ru-RU" dirty="0" smtClean="0"/>
              <a:t> </a:t>
            </a:r>
            <a:r>
              <a:rPr lang="ru-RU" dirty="0" err="1" smtClean="0"/>
              <a:t>Нуржан</a:t>
            </a:r>
            <a:r>
              <a:rPr lang="ru-RU" dirty="0" smtClean="0"/>
              <a:t> </a:t>
            </a:r>
            <a:r>
              <a:rPr lang="ru-RU" dirty="0" err="1" smtClean="0"/>
              <a:t>Тилекматовна</a:t>
            </a:r>
            <a:r>
              <a:rPr lang="ru-RU" dirty="0"/>
              <a:t> -к.э.н., доцент</a:t>
            </a:r>
          </a:p>
          <a:p>
            <a:r>
              <a:rPr lang="ru-RU" dirty="0" err="1" smtClean="0"/>
              <a:t>Абдразакова</a:t>
            </a:r>
            <a:r>
              <a:rPr lang="ru-RU" dirty="0" smtClean="0"/>
              <a:t> </a:t>
            </a:r>
            <a:r>
              <a:rPr lang="ru-RU" dirty="0" err="1" smtClean="0"/>
              <a:t>Анара</a:t>
            </a:r>
            <a:r>
              <a:rPr lang="ru-RU" dirty="0" smtClean="0"/>
              <a:t> </a:t>
            </a:r>
            <a:r>
              <a:rPr lang="ru-RU" dirty="0" err="1" smtClean="0"/>
              <a:t>Марлесовна</a:t>
            </a:r>
            <a:r>
              <a:rPr lang="ru-RU" dirty="0"/>
              <a:t>  - к.э.н., доцент</a:t>
            </a:r>
          </a:p>
          <a:p>
            <a:r>
              <a:rPr lang="ru-RU" dirty="0" err="1" smtClean="0"/>
              <a:t>Нукееа</a:t>
            </a:r>
            <a:r>
              <a:rPr lang="ru-RU" dirty="0" smtClean="0"/>
              <a:t> </a:t>
            </a:r>
            <a:r>
              <a:rPr lang="ru-RU" dirty="0"/>
              <a:t>Медина -к.э.н., доцент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кафедры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181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C5041F9D-D06F-49BF-8F52-0E3C670E5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СОДЕЙСТВОВАТЬ ВНЕДРЕНИЮ СОВРЕМЕННЫХ ПОДХОДОВ В УПРАВЛЕНИЕ ГОСУДАРСТВЕННЫМИ И ЧАСТНЫМИ  ПРЕДПРИЯТИЯМИ И  ОРГАНИЗАЦИЯМИ 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3B62285C-5425-417A-A0C0-E60CAF0F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МИССИЯ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2254423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CD1429DF-928E-4C1B-94BF-D64F56BF4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Менеджмент в государственных органах управления</a:t>
            </a:r>
          </a:p>
          <a:p>
            <a:r>
              <a:rPr lang="ru-RU" dirty="0"/>
              <a:t>Управление бизнес-компаниями</a:t>
            </a:r>
          </a:p>
          <a:p>
            <a:r>
              <a:rPr lang="ru-RU" dirty="0"/>
              <a:t>Менеджмент некоммерческих организаций</a:t>
            </a:r>
          </a:p>
          <a:p>
            <a:r>
              <a:rPr lang="ru-RU" dirty="0"/>
              <a:t>Создание благоприятной бизнес среды в Кыргызской Республике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3AE87E49-E357-455A-8217-2AB283982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направления исследований и разработок</a:t>
            </a:r>
          </a:p>
        </p:txBody>
      </p:sp>
    </p:spTree>
    <p:extLst>
      <p:ext uri="{BB962C8B-B14F-4D97-AF65-F5344CB8AC3E}">
        <p14:creationId xmlns:p14="http://schemas.microsoft.com/office/powerpoint/2010/main" val="2749659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Научно-практическая конференция «Современные проблемы бизнеса и менеджмента в КР» </a:t>
            </a:r>
            <a:endParaRPr lang="ru-RU" dirty="0" smtClean="0"/>
          </a:p>
          <a:p>
            <a:r>
              <a:rPr lang="ru-RU" dirty="0" err="1"/>
              <a:t>Внутривузовская</a:t>
            </a:r>
            <a:r>
              <a:rPr lang="ru-RU" dirty="0"/>
              <a:t> студенческая конференция «Управление предприятиями в условиях глобальных изменений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Подготовка к публикации сборника </a:t>
            </a:r>
            <a:r>
              <a:rPr lang="ru-RU" dirty="0" err="1" smtClean="0"/>
              <a:t>начных</a:t>
            </a:r>
            <a:r>
              <a:rPr lang="ru-RU" dirty="0" smtClean="0"/>
              <a:t> статей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Научные мероприятия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1074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302FA1C3-9212-4914-A054-4CC338DE9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708202"/>
            <a:ext cx="8886371" cy="4882356"/>
          </a:xfrm>
        </p:spPr>
        <p:txBody>
          <a:bodyPr/>
          <a:lstStyle/>
          <a:p>
            <a:r>
              <a:rPr lang="ru-RU" sz="1800" dirty="0"/>
              <a:t>Совершенствование процессов управленческих решений</a:t>
            </a:r>
          </a:p>
          <a:p>
            <a:r>
              <a:rPr lang="ru-RU" sz="1800" dirty="0"/>
              <a:t>Оценка эффективности органа государственного управления</a:t>
            </a:r>
          </a:p>
          <a:p>
            <a:r>
              <a:rPr lang="ru-RU" sz="1800" dirty="0"/>
              <a:t>Оценка эффективности деятельности предприятия</a:t>
            </a:r>
          </a:p>
          <a:p>
            <a:r>
              <a:rPr lang="ru-RU" sz="1800" dirty="0"/>
              <a:t>Внедрение менеджмента качества в организации</a:t>
            </a:r>
          </a:p>
          <a:p>
            <a:r>
              <a:rPr lang="ru-RU" sz="1800" dirty="0"/>
              <a:t>Создание  системы обеспечения качества в </a:t>
            </a:r>
            <a:r>
              <a:rPr lang="ru-RU" sz="1800" dirty="0" smtClean="0"/>
              <a:t>сфере…..</a:t>
            </a:r>
          </a:p>
          <a:p>
            <a:r>
              <a:rPr lang="ru-RU" sz="1800" dirty="0"/>
              <a:t>Проектирование базовых управленческих процессов в организации и оценка их экономической эффективности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Проектирование системы управления организацией и оценка ее экономической целесообразности</a:t>
            </a:r>
          </a:p>
          <a:p>
            <a:r>
              <a:rPr lang="ru-RU" sz="1800" dirty="0" smtClean="0"/>
              <a:t>Управление взаимодействием в организации: властные полномочия и процессы коммуникаций. </a:t>
            </a:r>
          </a:p>
          <a:p>
            <a:r>
              <a:rPr lang="ru-RU" sz="1800" dirty="0"/>
              <a:t>Основные направления и  мероприятия по совершенствованию производственного </a:t>
            </a:r>
            <a:r>
              <a:rPr lang="ru-RU" sz="1800" dirty="0" smtClean="0"/>
              <a:t>менеджмента</a:t>
            </a:r>
          </a:p>
          <a:p>
            <a:r>
              <a:rPr lang="ru-RU" sz="1800" dirty="0"/>
              <a:t>Управление организацией в условиях кризиса </a:t>
            </a:r>
            <a:endParaRPr lang="ru-RU" sz="1800" dirty="0" smtClean="0"/>
          </a:p>
          <a:p>
            <a:r>
              <a:rPr lang="ru-RU" sz="1800" dirty="0"/>
              <a:t>Оценка  и преодоление рисков в управлении предприятием </a:t>
            </a:r>
            <a:endParaRPr lang="ru-RU" sz="1800" dirty="0" smtClean="0"/>
          </a:p>
          <a:p>
            <a:r>
              <a:rPr lang="ru-RU" sz="1800" dirty="0" smtClean="0"/>
              <a:t>Анализ </a:t>
            </a:r>
            <a:r>
              <a:rPr lang="ru-RU" sz="1800" dirty="0"/>
              <a:t>качества корпоративного управления организации </a:t>
            </a:r>
            <a:endParaRPr lang="ru-RU" sz="1800" dirty="0" smtClean="0"/>
          </a:p>
          <a:p>
            <a:r>
              <a:rPr lang="ru-RU" sz="1800" dirty="0"/>
              <a:t>Руководитель и персонал: требования, перспективы, поведение, проблемы и возможности, компетентность и </a:t>
            </a:r>
            <a:r>
              <a:rPr lang="ru-RU" sz="1800" dirty="0" smtClean="0"/>
              <a:t>эффективность</a:t>
            </a:r>
          </a:p>
          <a:p>
            <a:r>
              <a:rPr lang="ru-RU" sz="1800" dirty="0"/>
              <a:t> Формирование команд в современных организациях</a:t>
            </a:r>
          </a:p>
          <a:p>
            <a:endParaRPr lang="ru-RU" sz="1800" dirty="0"/>
          </a:p>
          <a:p>
            <a:endParaRPr lang="ru-RU" sz="1800" dirty="0"/>
          </a:p>
          <a:p>
            <a:endParaRPr lang="ru-RU" sz="1800" dirty="0" smtClean="0"/>
          </a:p>
          <a:p>
            <a:pPr marL="109537" indent="0">
              <a:buNone/>
            </a:pPr>
            <a:r>
              <a:rPr lang="ru-RU" sz="1800" dirty="0" smtClean="0"/>
              <a:t> </a:t>
            </a:r>
            <a:endParaRPr lang="ru-RU" sz="2400" dirty="0"/>
          </a:p>
          <a:p>
            <a:pPr marL="109537" indent="0">
              <a:buNone/>
            </a:pPr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804D3367-CFC8-4A9C-9207-3C4730856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/>
              <a:t>Общий менеджмент</a:t>
            </a:r>
          </a:p>
        </p:txBody>
      </p:sp>
    </p:spTree>
    <p:extLst>
      <p:ext uri="{BB962C8B-B14F-4D97-AF65-F5344CB8AC3E}">
        <p14:creationId xmlns:p14="http://schemas.microsoft.com/office/powerpoint/2010/main" val="930796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27B57FC5-A702-4487-9515-A82EDA9CE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764706"/>
            <a:ext cx="8774383" cy="5358759"/>
          </a:xfrm>
        </p:spPr>
        <p:txBody>
          <a:bodyPr/>
          <a:lstStyle/>
          <a:p>
            <a:r>
              <a:rPr lang="ru-RU" sz="1600" dirty="0"/>
              <a:t>Разработка стратегии развития бизнеса в отрасли</a:t>
            </a:r>
          </a:p>
          <a:p>
            <a:r>
              <a:rPr lang="ru-RU" sz="1600" dirty="0" smtClean="0"/>
              <a:t>Формирование </a:t>
            </a:r>
            <a:r>
              <a:rPr lang="ru-RU" sz="1600" dirty="0"/>
              <a:t>стратегии развития </a:t>
            </a:r>
            <a:r>
              <a:rPr lang="ru-RU" sz="1600" dirty="0" smtClean="0"/>
              <a:t>организации</a:t>
            </a:r>
          </a:p>
          <a:p>
            <a:r>
              <a:rPr lang="ru-RU" sz="1600" dirty="0" smtClean="0"/>
              <a:t>Разработка стратегии конкуренции предприятия </a:t>
            </a:r>
          </a:p>
          <a:p>
            <a:r>
              <a:rPr lang="ru-RU" sz="1600" dirty="0"/>
              <a:t>Управление конкурентоспособностью компании (на примере) </a:t>
            </a:r>
            <a:endParaRPr lang="ru-RU" sz="1600" dirty="0" smtClean="0"/>
          </a:p>
          <a:p>
            <a:r>
              <a:rPr lang="ru-RU" sz="1600" dirty="0"/>
              <a:t> Конкурентоспособность продукции в разработке рыночной стратегии </a:t>
            </a:r>
            <a:r>
              <a:rPr lang="ru-RU" sz="1600" dirty="0" smtClean="0"/>
              <a:t>предприятия  </a:t>
            </a:r>
            <a:r>
              <a:rPr lang="ru-RU" sz="1600" dirty="0"/>
              <a:t>в отраслях экономики Кыргызской республики   </a:t>
            </a:r>
          </a:p>
          <a:p>
            <a:r>
              <a:rPr lang="ru-RU" sz="1600" dirty="0" smtClean="0"/>
              <a:t>Создание </a:t>
            </a:r>
            <a:r>
              <a:rPr lang="ru-RU" sz="1600" dirty="0"/>
              <a:t>системы стратегического </a:t>
            </a:r>
            <a:r>
              <a:rPr lang="ru-RU" sz="1600" dirty="0" smtClean="0"/>
              <a:t>контроля</a:t>
            </a:r>
          </a:p>
          <a:p>
            <a:r>
              <a:rPr lang="ru-RU" sz="1600" dirty="0" smtClean="0"/>
              <a:t>Совершенствование технологий </a:t>
            </a:r>
            <a:r>
              <a:rPr lang="ru-RU" sz="1600" dirty="0" err="1" smtClean="0"/>
              <a:t>стратегирования</a:t>
            </a:r>
            <a:endParaRPr lang="ru-RU" sz="1600" dirty="0" smtClean="0"/>
          </a:p>
          <a:p>
            <a:r>
              <a:rPr lang="ru-RU" sz="1600" dirty="0" smtClean="0"/>
              <a:t>Управление </a:t>
            </a:r>
            <a:r>
              <a:rPr lang="ru-RU" sz="1600" dirty="0"/>
              <a:t>результативностью </a:t>
            </a:r>
            <a:r>
              <a:rPr lang="ru-RU" sz="1600" dirty="0" smtClean="0"/>
              <a:t>организации</a:t>
            </a:r>
          </a:p>
          <a:p>
            <a:r>
              <a:rPr lang="ru-RU" sz="1600" dirty="0"/>
              <a:t>Совершенствование стратегии управления организацией на основе разработки маркетинговой стратегии</a:t>
            </a:r>
          </a:p>
          <a:p>
            <a:r>
              <a:rPr lang="ru-RU" sz="1600" dirty="0" smtClean="0"/>
              <a:t>Методы </a:t>
            </a:r>
            <a:r>
              <a:rPr lang="ru-RU" sz="1600" dirty="0"/>
              <a:t>и показатели оценки результативности управления в организации</a:t>
            </a:r>
          </a:p>
          <a:p>
            <a:r>
              <a:rPr lang="ru-RU" sz="1600" dirty="0" smtClean="0"/>
              <a:t>Стратегия </a:t>
            </a:r>
            <a:r>
              <a:rPr lang="ru-RU" sz="1600" dirty="0"/>
              <a:t>социальной и экономической ответственностью бизнеса</a:t>
            </a:r>
            <a:endParaRPr lang="ru-RU" sz="1600" dirty="0" smtClean="0"/>
          </a:p>
          <a:p>
            <a:r>
              <a:rPr lang="ru-RU" sz="1600" dirty="0" smtClean="0"/>
              <a:t>Развитие стратегического подхода в системе антикризисного управления организацией (на примере…) </a:t>
            </a:r>
          </a:p>
          <a:p>
            <a:r>
              <a:rPr lang="ru-RU" sz="1600" dirty="0" smtClean="0"/>
              <a:t>Управление стратегическими изменениями в организации … </a:t>
            </a:r>
          </a:p>
          <a:p>
            <a:r>
              <a:rPr lang="ru-RU" sz="1600" dirty="0"/>
              <a:t>Маркетинговые стратегии развития малого бизнеса на примере </a:t>
            </a:r>
            <a:endParaRPr lang="ru-RU" sz="1600" dirty="0" smtClean="0"/>
          </a:p>
          <a:p>
            <a:r>
              <a:rPr lang="ru-RU" sz="1600" dirty="0" smtClean="0"/>
              <a:t>Современные </a:t>
            </a:r>
            <a:r>
              <a:rPr lang="ru-RU" sz="1600" dirty="0"/>
              <a:t>инновационные стратегии развития бизнеса</a:t>
            </a:r>
          </a:p>
          <a:p>
            <a:r>
              <a:rPr lang="ru-RU" sz="1600" dirty="0"/>
              <a:t>Стратегия ресурсосбережения в организации</a:t>
            </a:r>
            <a:endParaRPr lang="ru-RU" sz="1600" dirty="0" smtClean="0"/>
          </a:p>
          <a:p>
            <a:endParaRPr lang="ru-RU" sz="1800" dirty="0"/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A27F84B-FFA5-486E-B60D-EF1970C3D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dirty="0"/>
              <a:t>Стратегический менеджмент</a:t>
            </a:r>
          </a:p>
        </p:txBody>
      </p:sp>
    </p:spTree>
    <p:extLst>
      <p:ext uri="{BB962C8B-B14F-4D97-AF65-F5344CB8AC3E}">
        <p14:creationId xmlns:p14="http://schemas.microsoft.com/office/powerpoint/2010/main" val="3644741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/>
              <a:t>Управление разработкой и реализацией финансовых стратегий </a:t>
            </a:r>
          </a:p>
          <a:p>
            <a:r>
              <a:rPr lang="ru-RU" sz="1800" dirty="0" smtClean="0"/>
              <a:t>Корпоративная </a:t>
            </a:r>
            <a:r>
              <a:rPr lang="ru-RU" sz="1800" dirty="0"/>
              <a:t>стратегия привлечения финансовых ресурсов. </a:t>
            </a:r>
          </a:p>
          <a:p>
            <a:r>
              <a:rPr lang="ru-RU" sz="1800" dirty="0"/>
              <a:t>Корпоративная стратегия формирования собственного и заемного капитала. </a:t>
            </a:r>
          </a:p>
          <a:p>
            <a:r>
              <a:rPr lang="ru-RU" sz="1800" dirty="0"/>
              <a:t>Корпоративная инвестиционная стратегия. </a:t>
            </a:r>
          </a:p>
          <a:p>
            <a:r>
              <a:rPr lang="ru-RU" sz="1800" dirty="0"/>
              <a:t>Корпоративная стратегия формирования оборотного капитала. </a:t>
            </a:r>
          </a:p>
          <a:p>
            <a:r>
              <a:rPr lang="ru-RU" sz="1800" dirty="0"/>
              <a:t>Корпоративная стратегия управления денежными потоками. </a:t>
            </a:r>
          </a:p>
          <a:p>
            <a:r>
              <a:rPr lang="ru-RU" sz="1800" dirty="0"/>
              <a:t>Стратегия управления финансовыми рисками компании. </a:t>
            </a:r>
          </a:p>
          <a:p>
            <a:r>
              <a:rPr lang="ru-RU" sz="1800" dirty="0"/>
              <a:t>Стратегия управления стоимостью компании</a:t>
            </a:r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Стратегический финансовый менеджмент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5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962B33C7-8E71-4F30-ACE9-E5B2AF46C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4810348"/>
          </a:xfrm>
        </p:spPr>
        <p:txBody>
          <a:bodyPr/>
          <a:lstStyle/>
          <a:p>
            <a:r>
              <a:rPr lang="ru-RU" sz="1800" dirty="0"/>
              <a:t>Создание системы государственного стратегического менеджмента в КР</a:t>
            </a:r>
          </a:p>
          <a:p>
            <a:r>
              <a:rPr lang="ru-RU" sz="1800" dirty="0"/>
              <a:t>Трансформация системы управления развитием в КР</a:t>
            </a:r>
          </a:p>
          <a:p>
            <a:r>
              <a:rPr lang="ru-RU" sz="1800" dirty="0"/>
              <a:t>Управление предприятиями с участием государственного </a:t>
            </a:r>
            <a:r>
              <a:rPr lang="ru-RU" sz="1800" dirty="0" smtClean="0"/>
              <a:t>капитала</a:t>
            </a:r>
          </a:p>
          <a:p>
            <a:r>
              <a:rPr lang="ru-RU" sz="1800" dirty="0" smtClean="0"/>
              <a:t>Особенности корпоративного управления в компаниях с государственным участием (на примере конкретной организации … )</a:t>
            </a:r>
          </a:p>
          <a:p>
            <a:r>
              <a:rPr lang="ru-RU" sz="1800" dirty="0" smtClean="0"/>
              <a:t>Проблемы и перспективы развития </a:t>
            </a:r>
            <a:r>
              <a:rPr lang="ru-RU" sz="1800" dirty="0" err="1" smtClean="0"/>
              <a:t>бюджетирования</a:t>
            </a:r>
            <a:r>
              <a:rPr lang="ru-RU" sz="1800" dirty="0" smtClean="0"/>
              <a:t>, ориентированного на результат в КР </a:t>
            </a:r>
          </a:p>
          <a:p>
            <a:r>
              <a:rPr lang="ru-RU" sz="1800" dirty="0" smtClean="0"/>
              <a:t>Управление повышением инвестиционной привлекательности региона (на примере…)</a:t>
            </a:r>
          </a:p>
          <a:p>
            <a:r>
              <a:rPr lang="ru-RU" sz="1800" dirty="0" smtClean="0"/>
              <a:t>Менеджмент государственных услуг</a:t>
            </a:r>
          </a:p>
          <a:p>
            <a:r>
              <a:rPr lang="ru-RU" sz="1800" dirty="0" smtClean="0"/>
              <a:t>Информационная </a:t>
            </a:r>
            <a:r>
              <a:rPr lang="ru-RU" sz="1800" dirty="0"/>
              <a:t>открытость финансов как новый инструмент управления в государственном секторе</a:t>
            </a:r>
          </a:p>
          <a:p>
            <a:r>
              <a:rPr lang="ru-RU" sz="1800" dirty="0"/>
              <a:t>Управление финансовыми ресурсами в государственных организациях ( на примере…)</a:t>
            </a:r>
          </a:p>
          <a:p>
            <a:endParaRPr lang="ru-RU" sz="1800" dirty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A4488EBA-714E-4E49-A9EA-A096DF798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/>
              <a:t>Менеджмент в государственных организациях</a:t>
            </a:r>
          </a:p>
        </p:txBody>
      </p:sp>
    </p:spTree>
    <p:extLst>
      <p:ext uri="{BB962C8B-B14F-4D97-AF65-F5344CB8AC3E}">
        <p14:creationId xmlns:p14="http://schemas.microsoft.com/office/powerpoint/2010/main" val="3736868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606</TotalTime>
  <Words>725</Words>
  <Application>Microsoft Office PowerPoint</Application>
  <PresentationFormat>Экран (4:3)</PresentationFormat>
  <Paragraphs>151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КЫРГЫЗ РЕСПУБЛИКАСЫНЫН ПРЕЗИДЕНТИНЕ КАРАШТУУ МАМЛЕКЕТТТИК БАШКАРУУ АКАДЕМИЯСЫ   АКАДЕМИЯ ГОСУДАРСТВЕННОГО УПРАВЛЕНИЯ  ПРИ ПРЕЗИДЕНТЕ КЫРГЫЗСКОЙ РЕСПУБЛИКИ </vt:lpstr>
      <vt:lpstr>Состав кафедры</vt:lpstr>
      <vt:lpstr>МИССИЯ ПРОГРАММЫ</vt:lpstr>
      <vt:lpstr>Основные направления исследований и разработок</vt:lpstr>
      <vt:lpstr>Научные мероприятия</vt:lpstr>
      <vt:lpstr>Общий менеджмент</vt:lpstr>
      <vt:lpstr>Стратегический менеджмент</vt:lpstr>
      <vt:lpstr>Стратегический финансовый менеджмент</vt:lpstr>
      <vt:lpstr>Менеджмент в государственных организациях</vt:lpstr>
      <vt:lpstr>Маркетинг менеджмент</vt:lpstr>
      <vt:lpstr>Цифровизация в маркетинговой деятельности </vt:lpstr>
      <vt:lpstr>Маркетинг территорий</vt:lpstr>
      <vt:lpstr>Банковский менеджмент</vt:lpstr>
      <vt:lpstr>Финансовый менеджмент</vt:lpstr>
      <vt:lpstr>Создание благоприятной бизнес среды в Кыргызской Республике </vt:lpstr>
      <vt:lpstr>Проекты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Сотрудник</dc:creator>
  <cp:lastModifiedBy>Сотрудник</cp:lastModifiedBy>
  <cp:revision>40</cp:revision>
  <dcterms:created xsi:type="dcterms:W3CDTF">2018-02-20T08:04:44Z</dcterms:created>
  <dcterms:modified xsi:type="dcterms:W3CDTF">2020-03-09T09:50:34Z</dcterms:modified>
</cp:coreProperties>
</file>