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17"/>
  </p:notesMasterIdLst>
  <p:sldIdLst>
    <p:sldId id="293" r:id="rId3"/>
    <p:sldId id="256" r:id="rId4"/>
    <p:sldId id="275" r:id="rId5"/>
    <p:sldId id="281" r:id="rId6"/>
    <p:sldId id="261" r:id="rId7"/>
    <p:sldId id="285" r:id="rId8"/>
    <p:sldId id="290" r:id="rId9"/>
    <p:sldId id="291" r:id="rId10"/>
    <p:sldId id="292" r:id="rId11"/>
    <p:sldId id="286" r:id="rId12"/>
    <p:sldId id="287" r:id="rId13"/>
    <p:sldId id="289" r:id="rId14"/>
    <p:sldId id="288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383" autoAdjust="0"/>
  </p:normalViewPr>
  <p:slideViewPr>
    <p:cSldViewPr>
      <p:cViewPr varScale="1">
        <p:scale>
          <a:sx n="103" d="100"/>
          <a:sy n="103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C2C15-5D5A-44FC-8E1B-674F72D27571}" type="doc">
      <dgm:prSet loTypeId="urn:microsoft.com/office/officeart/2005/8/layout/hProcess4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EFF3E83-D939-4501-AA07-AA929F1B6A27}">
      <dgm:prSet phldrT="[Текст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tx1">
                  <a:lumMod val="20000"/>
                  <a:lumOff val="80000"/>
                </a:schemeClr>
              </a:solidFill>
            </a:rPr>
            <a:t>«Коричневая» экономика</a:t>
          </a:r>
        </a:p>
      </dgm:t>
    </dgm:pt>
    <dgm:pt modelId="{31A1ABB1-B9D6-46C3-8557-1CBBD660D6E8}" type="parTrans" cxnId="{B80D0EFF-5782-4CF1-945F-88CE9FB9A84D}">
      <dgm:prSet/>
      <dgm:spPr/>
      <dgm:t>
        <a:bodyPr/>
        <a:lstStyle/>
        <a:p>
          <a:endParaRPr lang="ru-RU"/>
        </a:p>
      </dgm:t>
    </dgm:pt>
    <dgm:pt modelId="{CBF6B9E3-460D-4957-8D55-6972F07E245B}" type="sibTrans" cxnId="{B80D0EFF-5782-4CF1-945F-88CE9FB9A84D}">
      <dgm:prSet/>
      <dgm:spPr/>
      <dgm:t>
        <a:bodyPr/>
        <a:lstStyle/>
        <a:p>
          <a:endParaRPr lang="ru-RU"/>
        </a:p>
      </dgm:t>
    </dgm:pt>
    <dgm:pt modelId="{E09261E7-8E3D-40FD-BCBC-CE662987E6BD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«Зеленая» экономика </a:t>
          </a:r>
        </a:p>
      </dgm:t>
    </dgm:pt>
    <dgm:pt modelId="{D3D7C720-05BB-4ABC-BFFB-9C146FB2A02A}" type="parTrans" cxnId="{BFD3149C-4C07-40B2-9C71-07B5E4C352A1}">
      <dgm:prSet/>
      <dgm:spPr/>
      <dgm:t>
        <a:bodyPr/>
        <a:lstStyle/>
        <a:p>
          <a:endParaRPr lang="ru-RU"/>
        </a:p>
      </dgm:t>
    </dgm:pt>
    <dgm:pt modelId="{F9D7CFE2-43C1-4FFE-8CEB-406FFD1F03A0}" type="sibTrans" cxnId="{BFD3149C-4C07-40B2-9C71-07B5E4C352A1}">
      <dgm:prSet/>
      <dgm:spPr/>
      <dgm:t>
        <a:bodyPr/>
        <a:lstStyle/>
        <a:p>
          <a:endParaRPr lang="ru-RU"/>
        </a:p>
      </dgm:t>
    </dgm:pt>
    <dgm:pt modelId="{AFE79BE6-12F9-4F1C-9BED-BEA2D3C27075}">
      <dgm:prSet phldrT="[Текст]"/>
      <dgm:spPr>
        <a:solidFill>
          <a:srgbClr val="FFCC99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Устойчивое развитие</a:t>
          </a:r>
        </a:p>
      </dgm:t>
    </dgm:pt>
    <dgm:pt modelId="{D52553C8-A09D-4026-A305-44E2D7A8F24E}" type="sibTrans" cxnId="{AC446911-1483-45BB-AE72-110630712FC1}">
      <dgm:prSet/>
      <dgm:spPr/>
      <dgm:t>
        <a:bodyPr/>
        <a:lstStyle/>
        <a:p>
          <a:endParaRPr lang="ru-RU"/>
        </a:p>
      </dgm:t>
    </dgm:pt>
    <dgm:pt modelId="{EAFC13CF-8E3A-48A2-827B-1229C2B3299F}" type="parTrans" cxnId="{AC446911-1483-45BB-AE72-110630712FC1}">
      <dgm:prSet/>
      <dgm:spPr/>
      <dgm:t>
        <a:bodyPr/>
        <a:lstStyle/>
        <a:p>
          <a:endParaRPr lang="ru-RU"/>
        </a:p>
      </dgm:t>
    </dgm:pt>
    <dgm:pt modelId="{5DB158D1-B776-4494-AF7B-7978CC7B0B12}">
      <dgm:prSet phldrT="[Текст]"/>
      <dgm:spPr>
        <a:solidFill>
          <a:srgbClr val="0070C0">
            <a:alpha val="75000"/>
          </a:srgb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Водные ресурсы</a:t>
          </a:r>
        </a:p>
      </dgm:t>
    </dgm:pt>
    <dgm:pt modelId="{8AD8A16F-DFCE-43EF-8CE0-6D501742820A}" type="parTrans" cxnId="{ED1CF15B-2A01-47AE-908D-EB916D43072C}">
      <dgm:prSet/>
      <dgm:spPr/>
      <dgm:t>
        <a:bodyPr/>
        <a:lstStyle/>
        <a:p>
          <a:endParaRPr lang="ru-RU"/>
        </a:p>
      </dgm:t>
    </dgm:pt>
    <dgm:pt modelId="{E90022D2-3370-4B6C-9202-4008DFAA95E6}" type="sibTrans" cxnId="{ED1CF15B-2A01-47AE-908D-EB916D43072C}">
      <dgm:prSet/>
      <dgm:spPr/>
      <dgm:t>
        <a:bodyPr/>
        <a:lstStyle/>
        <a:p>
          <a:endParaRPr lang="ru-RU"/>
        </a:p>
      </dgm:t>
    </dgm:pt>
    <dgm:pt modelId="{815A9CEC-406B-4C7F-8C94-035905D896ED}" type="pres">
      <dgm:prSet presAssocID="{5D4C2C15-5D5A-44FC-8E1B-674F72D275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ECA9E2-4DAD-463E-8EDB-2EE25768C496}" type="pres">
      <dgm:prSet presAssocID="{5D4C2C15-5D5A-44FC-8E1B-674F72D27571}" presName="tSp" presStyleCnt="0"/>
      <dgm:spPr/>
    </dgm:pt>
    <dgm:pt modelId="{7A9DCFC3-5CDA-4879-83B3-8AD87B7ACF79}" type="pres">
      <dgm:prSet presAssocID="{5D4C2C15-5D5A-44FC-8E1B-674F72D27571}" presName="bSp" presStyleCnt="0"/>
      <dgm:spPr/>
    </dgm:pt>
    <dgm:pt modelId="{D1381712-E200-4206-8EB2-EB22346822AA}" type="pres">
      <dgm:prSet presAssocID="{5D4C2C15-5D5A-44FC-8E1B-674F72D27571}" presName="process" presStyleCnt="0"/>
      <dgm:spPr/>
    </dgm:pt>
    <dgm:pt modelId="{CFE33A2B-83E5-4ED8-A8E8-F43BCD672101}" type="pres">
      <dgm:prSet presAssocID="{9EFF3E83-D939-4501-AA07-AA929F1B6A27}" presName="composite1" presStyleCnt="0"/>
      <dgm:spPr/>
    </dgm:pt>
    <dgm:pt modelId="{0829F75F-6948-4D35-B89E-4B8AD9682106}" type="pres">
      <dgm:prSet presAssocID="{9EFF3E83-D939-4501-AA07-AA929F1B6A27}" presName="dummyNode1" presStyleLbl="node1" presStyleIdx="0" presStyleCnt="4"/>
      <dgm:spPr/>
    </dgm:pt>
    <dgm:pt modelId="{72E96BA8-871D-47C4-84B9-C54492F52919}" type="pres">
      <dgm:prSet presAssocID="{9EFF3E83-D939-4501-AA07-AA929F1B6A27}" presName="childNode1" presStyleLbl="bgAcc1" presStyleIdx="0" presStyleCnt="4">
        <dgm:presLayoutVars>
          <dgm:bulletEnabled val="1"/>
        </dgm:presLayoutVars>
      </dgm:prSet>
      <dgm:spPr/>
    </dgm:pt>
    <dgm:pt modelId="{1EDCE1A1-0AFF-49DC-B280-4B0F83B1DAF5}" type="pres">
      <dgm:prSet presAssocID="{9EFF3E83-D939-4501-AA07-AA929F1B6A27}" presName="childNode1tx" presStyleLbl="bgAcc1" presStyleIdx="0" presStyleCnt="4">
        <dgm:presLayoutVars>
          <dgm:bulletEnabled val="1"/>
        </dgm:presLayoutVars>
      </dgm:prSet>
      <dgm:spPr/>
    </dgm:pt>
    <dgm:pt modelId="{F8608B22-4529-4524-9402-63AF4A1C04AB}" type="pres">
      <dgm:prSet presAssocID="{9EFF3E83-D939-4501-AA07-AA929F1B6A27}" presName="parentNode1" presStyleLbl="node1" presStyleIdx="0" presStyleCnt="4" custScaleX="120291" custLinFactNeighborX="-18587" custLinFactNeighborY="41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E6FD7-EF7F-4739-94D8-125917DF852B}" type="pres">
      <dgm:prSet presAssocID="{9EFF3E83-D939-4501-AA07-AA929F1B6A27}" presName="connSite1" presStyleCnt="0"/>
      <dgm:spPr/>
    </dgm:pt>
    <dgm:pt modelId="{89AA1C14-3E66-4956-A0F7-7968C7C0F16E}" type="pres">
      <dgm:prSet presAssocID="{CBF6B9E3-460D-4957-8D55-6972F07E245B}" presName="Name9" presStyleLbl="sibTrans2D1" presStyleIdx="0" presStyleCnt="3" custLinFactNeighborX="-35301" custLinFactNeighborY="11568"/>
      <dgm:spPr/>
      <dgm:t>
        <a:bodyPr/>
        <a:lstStyle/>
        <a:p>
          <a:endParaRPr lang="ru-RU"/>
        </a:p>
      </dgm:t>
    </dgm:pt>
    <dgm:pt modelId="{EE461A90-617F-4AE5-AD3A-2FE0970AA7F0}" type="pres">
      <dgm:prSet presAssocID="{E09261E7-8E3D-40FD-BCBC-CE662987E6BD}" presName="composite2" presStyleCnt="0"/>
      <dgm:spPr/>
    </dgm:pt>
    <dgm:pt modelId="{E4794094-1A83-4BD0-8B39-1401480A0EE4}" type="pres">
      <dgm:prSet presAssocID="{E09261E7-8E3D-40FD-BCBC-CE662987E6BD}" presName="dummyNode2" presStyleLbl="node1" presStyleIdx="0" presStyleCnt="4"/>
      <dgm:spPr/>
    </dgm:pt>
    <dgm:pt modelId="{76C431AA-6913-44DA-A88B-8DE5CCCF64F0}" type="pres">
      <dgm:prSet presAssocID="{E09261E7-8E3D-40FD-BCBC-CE662987E6BD}" presName="childNode2" presStyleLbl="bgAcc1" presStyleIdx="1" presStyleCnt="4">
        <dgm:presLayoutVars>
          <dgm:bulletEnabled val="1"/>
        </dgm:presLayoutVars>
      </dgm:prSet>
      <dgm:spPr/>
    </dgm:pt>
    <dgm:pt modelId="{D672DF86-A4C7-44CA-BF8F-F82027C0074E}" type="pres">
      <dgm:prSet presAssocID="{E09261E7-8E3D-40FD-BCBC-CE662987E6BD}" presName="childNode2tx" presStyleLbl="bgAcc1" presStyleIdx="1" presStyleCnt="4">
        <dgm:presLayoutVars>
          <dgm:bulletEnabled val="1"/>
        </dgm:presLayoutVars>
      </dgm:prSet>
      <dgm:spPr/>
    </dgm:pt>
    <dgm:pt modelId="{0411C72E-FA99-4946-A287-CCD503B237A1}" type="pres">
      <dgm:prSet presAssocID="{E09261E7-8E3D-40FD-BCBC-CE662987E6BD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FB66F-259B-4A5F-90D1-D6D2027FFE4D}" type="pres">
      <dgm:prSet presAssocID="{E09261E7-8E3D-40FD-BCBC-CE662987E6BD}" presName="connSite2" presStyleCnt="0"/>
      <dgm:spPr/>
    </dgm:pt>
    <dgm:pt modelId="{E8C06372-407F-4E1B-A831-A8A84569FB4B}" type="pres">
      <dgm:prSet presAssocID="{F9D7CFE2-43C1-4FFE-8CEB-406FFD1F03A0}" presName="Name18" presStyleLbl="sibTrans2D1" presStyleIdx="1" presStyleCnt="3" custLinFactNeighborX="15187" custLinFactNeighborY="-4922"/>
      <dgm:spPr/>
      <dgm:t>
        <a:bodyPr/>
        <a:lstStyle/>
        <a:p>
          <a:endParaRPr lang="ru-RU"/>
        </a:p>
      </dgm:t>
    </dgm:pt>
    <dgm:pt modelId="{4FFD18B8-350C-4875-8035-DAC2137505E2}" type="pres">
      <dgm:prSet presAssocID="{AFE79BE6-12F9-4F1C-9BED-BEA2D3C27075}" presName="composite1" presStyleCnt="0"/>
      <dgm:spPr/>
    </dgm:pt>
    <dgm:pt modelId="{24CC19AC-8548-4B2A-92AC-55CB6F9AAB36}" type="pres">
      <dgm:prSet presAssocID="{AFE79BE6-12F9-4F1C-9BED-BEA2D3C27075}" presName="dummyNode1" presStyleLbl="node1" presStyleIdx="1" presStyleCnt="4"/>
      <dgm:spPr/>
    </dgm:pt>
    <dgm:pt modelId="{2D93FE4C-5819-4887-AF61-FB7DB5723BF7}" type="pres">
      <dgm:prSet presAssocID="{AFE79BE6-12F9-4F1C-9BED-BEA2D3C27075}" presName="childNode1" presStyleLbl="bgAcc1" presStyleIdx="2" presStyleCnt="4">
        <dgm:presLayoutVars>
          <dgm:bulletEnabled val="1"/>
        </dgm:presLayoutVars>
      </dgm:prSet>
      <dgm:spPr/>
    </dgm:pt>
    <dgm:pt modelId="{E1720CF6-51F6-4799-8F03-FB007B40A5F6}" type="pres">
      <dgm:prSet presAssocID="{AFE79BE6-12F9-4F1C-9BED-BEA2D3C27075}" presName="childNode1tx" presStyleLbl="bgAcc1" presStyleIdx="2" presStyleCnt="4">
        <dgm:presLayoutVars>
          <dgm:bulletEnabled val="1"/>
        </dgm:presLayoutVars>
      </dgm:prSet>
      <dgm:spPr/>
    </dgm:pt>
    <dgm:pt modelId="{62D89BA7-E759-4FCE-95EA-95C3D403B563}" type="pres">
      <dgm:prSet presAssocID="{AFE79BE6-12F9-4F1C-9BED-BEA2D3C27075}" presName="parentNode1" presStyleLbl="node1" presStyleIdx="2" presStyleCnt="4" custLinFactNeighborX="51740" custLinFactNeighborY="508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12E5E-9F13-44F9-B2A7-CB15BE21089C}" type="pres">
      <dgm:prSet presAssocID="{AFE79BE6-12F9-4F1C-9BED-BEA2D3C27075}" presName="connSite1" presStyleCnt="0"/>
      <dgm:spPr/>
    </dgm:pt>
    <dgm:pt modelId="{7713C9F7-4378-4D27-98E6-5F073AF25587}" type="pres">
      <dgm:prSet presAssocID="{D52553C8-A09D-4026-A305-44E2D7A8F24E}" presName="Name9" presStyleLbl="sibTrans2D1" presStyleIdx="2" presStyleCnt="3" custLinFactNeighborX="-32781" custLinFactNeighborY="43179"/>
      <dgm:spPr/>
      <dgm:t>
        <a:bodyPr/>
        <a:lstStyle/>
        <a:p>
          <a:endParaRPr lang="ru-RU"/>
        </a:p>
      </dgm:t>
    </dgm:pt>
    <dgm:pt modelId="{46D136F7-B08C-4BE6-976B-FEDDE661696A}" type="pres">
      <dgm:prSet presAssocID="{5DB158D1-B776-4494-AF7B-7978CC7B0B12}" presName="composite2" presStyleCnt="0"/>
      <dgm:spPr/>
    </dgm:pt>
    <dgm:pt modelId="{3B995189-2072-4169-8123-442720424B3B}" type="pres">
      <dgm:prSet presAssocID="{5DB158D1-B776-4494-AF7B-7978CC7B0B12}" presName="dummyNode2" presStyleLbl="node1" presStyleIdx="2" presStyleCnt="4"/>
      <dgm:spPr/>
    </dgm:pt>
    <dgm:pt modelId="{07CE2878-DC5E-48DB-A564-1C6A3109EB4B}" type="pres">
      <dgm:prSet presAssocID="{5DB158D1-B776-4494-AF7B-7978CC7B0B12}" presName="childNode2" presStyleLbl="bgAcc1" presStyleIdx="3" presStyleCnt="4">
        <dgm:presLayoutVars>
          <dgm:bulletEnabled val="1"/>
        </dgm:presLayoutVars>
      </dgm:prSet>
      <dgm:spPr/>
    </dgm:pt>
    <dgm:pt modelId="{1822E9AC-84B0-4ED6-8998-7338266C850C}" type="pres">
      <dgm:prSet presAssocID="{5DB158D1-B776-4494-AF7B-7978CC7B0B12}" presName="childNode2tx" presStyleLbl="bgAcc1" presStyleIdx="3" presStyleCnt="4">
        <dgm:presLayoutVars>
          <dgm:bulletEnabled val="1"/>
        </dgm:presLayoutVars>
      </dgm:prSet>
      <dgm:spPr/>
    </dgm:pt>
    <dgm:pt modelId="{9F4FE194-D810-464F-8F6B-7499B02A0023}" type="pres">
      <dgm:prSet presAssocID="{5DB158D1-B776-4494-AF7B-7978CC7B0B12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46690-8CA6-4BE2-B828-B7620CF1903E}" type="pres">
      <dgm:prSet presAssocID="{5DB158D1-B776-4494-AF7B-7978CC7B0B12}" presName="connSite2" presStyleCnt="0"/>
      <dgm:spPr/>
    </dgm:pt>
  </dgm:ptLst>
  <dgm:cxnLst>
    <dgm:cxn modelId="{11E88B2E-D372-4C2A-A00A-3C08FD616C70}" type="presOf" srcId="{D52553C8-A09D-4026-A305-44E2D7A8F24E}" destId="{7713C9F7-4378-4D27-98E6-5F073AF25587}" srcOrd="0" destOrd="0" presId="urn:microsoft.com/office/officeart/2005/8/layout/hProcess4"/>
    <dgm:cxn modelId="{3C0D37C5-F0A9-44B0-A4D7-14E330210A82}" type="presOf" srcId="{9EFF3E83-D939-4501-AA07-AA929F1B6A27}" destId="{F8608B22-4529-4524-9402-63AF4A1C04AB}" srcOrd="0" destOrd="0" presId="urn:microsoft.com/office/officeart/2005/8/layout/hProcess4"/>
    <dgm:cxn modelId="{B80D0EFF-5782-4CF1-945F-88CE9FB9A84D}" srcId="{5D4C2C15-5D5A-44FC-8E1B-674F72D27571}" destId="{9EFF3E83-D939-4501-AA07-AA929F1B6A27}" srcOrd="0" destOrd="0" parTransId="{31A1ABB1-B9D6-46C3-8557-1CBBD660D6E8}" sibTransId="{CBF6B9E3-460D-4957-8D55-6972F07E245B}"/>
    <dgm:cxn modelId="{6D124631-8EB4-4863-8F5F-60E129776DFC}" type="presOf" srcId="{CBF6B9E3-460D-4957-8D55-6972F07E245B}" destId="{89AA1C14-3E66-4956-A0F7-7968C7C0F16E}" srcOrd="0" destOrd="0" presId="urn:microsoft.com/office/officeart/2005/8/layout/hProcess4"/>
    <dgm:cxn modelId="{0395BA1F-7803-41B2-862F-0F80FAFDF229}" type="presOf" srcId="{5D4C2C15-5D5A-44FC-8E1B-674F72D27571}" destId="{815A9CEC-406B-4C7F-8C94-035905D896ED}" srcOrd="0" destOrd="0" presId="urn:microsoft.com/office/officeart/2005/8/layout/hProcess4"/>
    <dgm:cxn modelId="{ED1CF15B-2A01-47AE-908D-EB916D43072C}" srcId="{5D4C2C15-5D5A-44FC-8E1B-674F72D27571}" destId="{5DB158D1-B776-4494-AF7B-7978CC7B0B12}" srcOrd="3" destOrd="0" parTransId="{8AD8A16F-DFCE-43EF-8CE0-6D501742820A}" sibTransId="{E90022D2-3370-4B6C-9202-4008DFAA95E6}"/>
    <dgm:cxn modelId="{1C4E6DCD-F7AB-4FD1-81BE-9CB1624D16FA}" type="presOf" srcId="{E09261E7-8E3D-40FD-BCBC-CE662987E6BD}" destId="{0411C72E-FA99-4946-A287-CCD503B237A1}" srcOrd="0" destOrd="0" presId="urn:microsoft.com/office/officeart/2005/8/layout/hProcess4"/>
    <dgm:cxn modelId="{BFD3149C-4C07-40B2-9C71-07B5E4C352A1}" srcId="{5D4C2C15-5D5A-44FC-8E1B-674F72D27571}" destId="{E09261E7-8E3D-40FD-BCBC-CE662987E6BD}" srcOrd="1" destOrd="0" parTransId="{D3D7C720-05BB-4ABC-BFFB-9C146FB2A02A}" sibTransId="{F9D7CFE2-43C1-4FFE-8CEB-406FFD1F03A0}"/>
    <dgm:cxn modelId="{3E127CEB-3C0D-4D0C-8EDB-340698E4E558}" type="presOf" srcId="{F9D7CFE2-43C1-4FFE-8CEB-406FFD1F03A0}" destId="{E8C06372-407F-4E1B-A831-A8A84569FB4B}" srcOrd="0" destOrd="0" presId="urn:microsoft.com/office/officeart/2005/8/layout/hProcess4"/>
    <dgm:cxn modelId="{AC446911-1483-45BB-AE72-110630712FC1}" srcId="{5D4C2C15-5D5A-44FC-8E1B-674F72D27571}" destId="{AFE79BE6-12F9-4F1C-9BED-BEA2D3C27075}" srcOrd="2" destOrd="0" parTransId="{EAFC13CF-8E3A-48A2-827B-1229C2B3299F}" sibTransId="{D52553C8-A09D-4026-A305-44E2D7A8F24E}"/>
    <dgm:cxn modelId="{4EBC57AA-16AA-479A-8431-0829EC7B1FD7}" type="presOf" srcId="{AFE79BE6-12F9-4F1C-9BED-BEA2D3C27075}" destId="{62D89BA7-E759-4FCE-95EA-95C3D403B563}" srcOrd="0" destOrd="0" presId="urn:microsoft.com/office/officeart/2005/8/layout/hProcess4"/>
    <dgm:cxn modelId="{628CC005-0A5E-4D75-82DC-B2F54FA147C2}" type="presOf" srcId="{5DB158D1-B776-4494-AF7B-7978CC7B0B12}" destId="{9F4FE194-D810-464F-8F6B-7499B02A0023}" srcOrd="0" destOrd="0" presId="urn:microsoft.com/office/officeart/2005/8/layout/hProcess4"/>
    <dgm:cxn modelId="{D9654DF4-51F6-4854-BDB4-D9951CFBA5E9}" type="presParOf" srcId="{815A9CEC-406B-4C7F-8C94-035905D896ED}" destId="{26ECA9E2-4DAD-463E-8EDB-2EE25768C496}" srcOrd="0" destOrd="0" presId="urn:microsoft.com/office/officeart/2005/8/layout/hProcess4"/>
    <dgm:cxn modelId="{AF410023-1623-4FB0-A9DC-6E911702EA9E}" type="presParOf" srcId="{815A9CEC-406B-4C7F-8C94-035905D896ED}" destId="{7A9DCFC3-5CDA-4879-83B3-8AD87B7ACF79}" srcOrd="1" destOrd="0" presId="urn:microsoft.com/office/officeart/2005/8/layout/hProcess4"/>
    <dgm:cxn modelId="{9F3A033B-7D58-447A-BFD1-C95B31758EEF}" type="presParOf" srcId="{815A9CEC-406B-4C7F-8C94-035905D896ED}" destId="{D1381712-E200-4206-8EB2-EB22346822AA}" srcOrd="2" destOrd="0" presId="urn:microsoft.com/office/officeart/2005/8/layout/hProcess4"/>
    <dgm:cxn modelId="{E88FCDEF-EEEF-4BE5-8EF0-0F9C56D0075A}" type="presParOf" srcId="{D1381712-E200-4206-8EB2-EB22346822AA}" destId="{CFE33A2B-83E5-4ED8-A8E8-F43BCD672101}" srcOrd="0" destOrd="0" presId="urn:microsoft.com/office/officeart/2005/8/layout/hProcess4"/>
    <dgm:cxn modelId="{BA4326BB-7E3B-4BBE-AEE4-06C83874AE10}" type="presParOf" srcId="{CFE33A2B-83E5-4ED8-A8E8-F43BCD672101}" destId="{0829F75F-6948-4D35-B89E-4B8AD9682106}" srcOrd="0" destOrd="0" presId="urn:microsoft.com/office/officeart/2005/8/layout/hProcess4"/>
    <dgm:cxn modelId="{A62BE5FF-60BA-45EB-BD86-083CCCF1A47A}" type="presParOf" srcId="{CFE33A2B-83E5-4ED8-A8E8-F43BCD672101}" destId="{72E96BA8-871D-47C4-84B9-C54492F52919}" srcOrd="1" destOrd="0" presId="urn:microsoft.com/office/officeart/2005/8/layout/hProcess4"/>
    <dgm:cxn modelId="{0BCC3187-A0C0-43F3-80F6-B4E65820F85D}" type="presParOf" srcId="{CFE33A2B-83E5-4ED8-A8E8-F43BCD672101}" destId="{1EDCE1A1-0AFF-49DC-B280-4B0F83B1DAF5}" srcOrd="2" destOrd="0" presId="urn:microsoft.com/office/officeart/2005/8/layout/hProcess4"/>
    <dgm:cxn modelId="{EACBBC09-C945-46B2-9EC0-751FB9DEE38E}" type="presParOf" srcId="{CFE33A2B-83E5-4ED8-A8E8-F43BCD672101}" destId="{F8608B22-4529-4524-9402-63AF4A1C04AB}" srcOrd="3" destOrd="0" presId="urn:microsoft.com/office/officeart/2005/8/layout/hProcess4"/>
    <dgm:cxn modelId="{6CE03F77-5514-4DE3-B250-6325F0165712}" type="presParOf" srcId="{CFE33A2B-83E5-4ED8-A8E8-F43BCD672101}" destId="{FDAE6FD7-EF7F-4739-94D8-125917DF852B}" srcOrd="4" destOrd="0" presId="urn:microsoft.com/office/officeart/2005/8/layout/hProcess4"/>
    <dgm:cxn modelId="{F42CE6C4-8EF7-43A5-A6EA-D3EDD190C579}" type="presParOf" srcId="{D1381712-E200-4206-8EB2-EB22346822AA}" destId="{89AA1C14-3E66-4956-A0F7-7968C7C0F16E}" srcOrd="1" destOrd="0" presId="urn:microsoft.com/office/officeart/2005/8/layout/hProcess4"/>
    <dgm:cxn modelId="{73980C82-8B89-4C87-AEA0-33D673D57E8F}" type="presParOf" srcId="{D1381712-E200-4206-8EB2-EB22346822AA}" destId="{EE461A90-617F-4AE5-AD3A-2FE0970AA7F0}" srcOrd="2" destOrd="0" presId="urn:microsoft.com/office/officeart/2005/8/layout/hProcess4"/>
    <dgm:cxn modelId="{C1D4684D-684C-4A7B-B509-6012A6EF2D50}" type="presParOf" srcId="{EE461A90-617F-4AE5-AD3A-2FE0970AA7F0}" destId="{E4794094-1A83-4BD0-8B39-1401480A0EE4}" srcOrd="0" destOrd="0" presId="urn:microsoft.com/office/officeart/2005/8/layout/hProcess4"/>
    <dgm:cxn modelId="{6CD31B51-25DB-4142-9240-70023D110E9B}" type="presParOf" srcId="{EE461A90-617F-4AE5-AD3A-2FE0970AA7F0}" destId="{76C431AA-6913-44DA-A88B-8DE5CCCF64F0}" srcOrd="1" destOrd="0" presId="urn:microsoft.com/office/officeart/2005/8/layout/hProcess4"/>
    <dgm:cxn modelId="{1BCC4C85-1B40-41A9-B72E-C7E0FD7E8926}" type="presParOf" srcId="{EE461A90-617F-4AE5-AD3A-2FE0970AA7F0}" destId="{D672DF86-A4C7-44CA-BF8F-F82027C0074E}" srcOrd="2" destOrd="0" presId="urn:microsoft.com/office/officeart/2005/8/layout/hProcess4"/>
    <dgm:cxn modelId="{EBD9D3DE-D985-4D64-A46F-7B788585BDB2}" type="presParOf" srcId="{EE461A90-617F-4AE5-AD3A-2FE0970AA7F0}" destId="{0411C72E-FA99-4946-A287-CCD503B237A1}" srcOrd="3" destOrd="0" presId="urn:microsoft.com/office/officeart/2005/8/layout/hProcess4"/>
    <dgm:cxn modelId="{DBC87851-6E79-48CD-87CE-01E92EF2E482}" type="presParOf" srcId="{EE461A90-617F-4AE5-AD3A-2FE0970AA7F0}" destId="{B60FB66F-259B-4A5F-90D1-D6D2027FFE4D}" srcOrd="4" destOrd="0" presId="urn:microsoft.com/office/officeart/2005/8/layout/hProcess4"/>
    <dgm:cxn modelId="{ECF7EF9F-B7FF-4CC0-9920-4D8DBA69A8EB}" type="presParOf" srcId="{D1381712-E200-4206-8EB2-EB22346822AA}" destId="{E8C06372-407F-4E1B-A831-A8A84569FB4B}" srcOrd="3" destOrd="0" presId="urn:microsoft.com/office/officeart/2005/8/layout/hProcess4"/>
    <dgm:cxn modelId="{B7CB7B2E-F08A-4E85-B598-EF78D4DCA981}" type="presParOf" srcId="{D1381712-E200-4206-8EB2-EB22346822AA}" destId="{4FFD18B8-350C-4875-8035-DAC2137505E2}" srcOrd="4" destOrd="0" presId="urn:microsoft.com/office/officeart/2005/8/layout/hProcess4"/>
    <dgm:cxn modelId="{A5C22553-8342-4E4A-80F8-173C4D40964A}" type="presParOf" srcId="{4FFD18B8-350C-4875-8035-DAC2137505E2}" destId="{24CC19AC-8548-4B2A-92AC-55CB6F9AAB36}" srcOrd="0" destOrd="0" presId="urn:microsoft.com/office/officeart/2005/8/layout/hProcess4"/>
    <dgm:cxn modelId="{7B3FA4A7-9A00-48BB-887E-FAA6C8F0CC6F}" type="presParOf" srcId="{4FFD18B8-350C-4875-8035-DAC2137505E2}" destId="{2D93FE4C-5819-4887-AF61-FB7DB5723BF7}" srcOrd="1" destOrd="0" presId="urn:microsoft.com/office/officeart/2005/8/layout/hProcess4"/>
    <dgm:cxn modelId="{A03E9D38-8B6F-4802-B12E-E7449675EFDC}" type="presParOf" srcId="{4FFD18B8-350C-4875-8035-DAC2137505E2}" destId="{E1720CF6-51F6-4799-8F03-FB007B40A5F6}" srcOrd="2" destOrd="0" presId="urn:microsoft.com/office/officeart/2005/8/layout/hProcess4"/>
    <dgm:cxn modelId="{3FCD00B9-1D0A-49D8-A9CF-3995C3B44263}" type="presParOf" srcId="{4FFD18B8-350C-4875-8035-DAC2137505E2}" destId="{62D89BA7-E759-4FCE-95EA-95C3D403B563}" srcOrd="3" destOrd="0" presId="urn:microsoft.com/office/officeart/2005/8/layout/hProcess4"/>
    <dgm:cxn modelId="{670965BE-2A5F-4B70-8933-77F297B187FE}" type="presParOf" srcId="{4FFD18B8-350C-4875-8035-DAC2137505E2}" destId="{C4012E5E-9F13-44F9-B2A7-CB15BE21089C}" srcOrd="4" destOrd="0" presId="urn:microsoft.com/office/officeart/2005/8/layout/hProcess4"/>
    <dgm:cxn modelId="{4072E991-DE9E-4E3B-B86E-E4FDE6B6B092}" type="presParOf" srcId="{D1381712-E200-4206-8EB2-EB22346822AA}" destId="{7713C9F7-4378-4D27-98E6-5F073AF25587}" srcOrd="5" destOrd="0" presId="urn:microsoft.com/office/officeart/2005/8/layout/hProcess4"/>
    <dgm:cxn modelId="{E97AFB55-3CDD-4EED-9BF5-0E4574B1EEF1}" type="presParOf" srcId="{D1381712-E200-4206-8EB2-EB22346822AA}" destId="{46D136F7-B08C-4BE6-976B-FEDDE661696A}" srcOrd="6" destOrd="0" presId="urn:microsoft.com/office/officeart/2005/8/layout/hProcess4"/>
    <dgm:cxn modelId="{785FE5D4-8842-4DB7-9214-8D360901CC32}" type="presParOf" srcId="{46D136F7-B08C-4BE6-976B-FEDDE661696A}" destId="{3B995189-2072-4169-8123-442720424B3B}" srcOrd="0" destOrd="0" presId="urn:microsoft.com/office/officeart/2005/8/layout/hProcess4"/>
    <dgm:cxn modelId="{AC8DECE4-5F4A-4D7E-A3D8-8633A1FE73BE}" type="presParOf" srcId="{46D136F7-B08C-4BE6-976B-FEDDE661696A}" destId="{07CE2878-DC5E-48DB-A564-1C6A3109EB4B}" srcOrd="1" destOrd="0" presId="urn:microsoft.com/office/officeart/2005/8/layout/hProcess4"/>
    <dgm:cxn modelId="{B696A4A1-DCF0-45BD-A349-DD1CD2F30F2D}" type="presParOf" srcId="{46D136F7-B08C-4BE6-976B-FEDDE661696A}" destId="{1822E9AC-84B0-4ED6-8998-7338266C850C}" srcOrd="2" destOrd="0" presId="urn:microsoft.com/office/officeart/2005/8/layout/hProcess4"/>
    <dgm:cxn modelId="{2A0C4F4B-5446-4F3F-8775-D338A98A4ABB}" type="presParOf" srcId="{46D136F7-B08C-4BE6-976B-FEDDE661696A}" destId="{9F4FE194-D810-464F-8F6B-7499B02A0023}" srcOrd="3" destOrd="0" presId="urn:microsoft.com/office/officeart/2005/8/layout/hProcess4"/>
    <dgm:cxn modelId="{D0111A4E-7C77-4B4A-A9C2-D5BA18C53794}" type="presParOf" srcId="{46D136F7-B08C-4BE6-976B-FEDDE661696A}" destId="{A1146690-8CA6-4BE2-B828-B7620CF1903E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0C609-00B3-49A0-9286-34546F2E3D96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</dgm:pt>
    <dgm:pt modelId="{D25D90F5-9BBB-4EEB-A5E5-3B059E6E1472}">
      <dgm:prSet phldrT="[Текст]" custT="1"/>
      <dgm:spPr>
        <a:solidFill>
          <a:srgbClr val="00B0F0">
            <a:alpha val="86000"/>
          </a:srgb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Экономическое развитие</a:t>
          </a:r>
        </a:p>
      </dgm:t>
    </dgm:pt>
    <dgm:pt modelId="{1F426E79-703C-4188-979F-FBBDDB00E640}" type="parTrans" cxnId="{763C8777-7723-412E-AA7C-0088CD99C8DD}">
      <dgm:prSet/>
      <dgm:spPr/>
      <dgm:t>
        <a:bodyPr/>
        <a:lstStyle/>
        <a:p>
          <a:endParaRPr lang="ru-RU" b="1">
            <a:solidFill>
              <a:schemeClr val="bg2"/>
            </a:solidFill>
          </a:endParaRPr>
        </a:p>
      </dgm:t>
    </dgm:pt>
    <dgm:pt modelId="{F25690D9-A115-4DE2-8A59-AC880DEC0770}" type="sibTrans" cxnId="{763C8777-7723-412E-AA7C-0088CD99C8DD}">
      <dgm:prSet/>
      <dgm:spPr/>
      <dgm:t>
        <a:bodyPr/>
        <a:lstStyle/>
        <a:p>
          <a:endParaRPr lang="ru-RU" b="1">
            <a:solidFill>
              <a:schemeClr val="bg2"/>
            </a:solidFill>
          </a:endParaRPr>
        </a:p>
      </dgm:t>
    </dgm:pt>
    <dgm:pt modelId="{748B3647-D8A7-4860-96DA-81A32A26AB6F}">
      <dgm:prSet phldrT="[Текст]" custT="1"/>
      <dgm:spPr>
        <a:solidFill>
          <a:srgbClr val="92D050">
            <a:alpha val="84000"/>
          </a:srgbClr>
        </a:solidFill>
      </dgm:spPr>
      <dgm:t>
        <a:bodyPr/>
        <a:lstStyle/>
        <a:p>
          <a:pPr algn="r"/>
          <a:endParaRPr lang="ru-RU" sz="1800" b="1" dirty="0">
            <a:solidFill>
              <a:schemeClr val="bg2"/>
            </a:solidFill>
          </a:endParaRPr>
        </a:p>
      </dgm:t>
    </dgm:pt>
    <dgm:pt modelId="{026151F5-02C9-4A72-A801-0FD9C9FDE0E2}" type="parTrans" cxnId="{00964586-B6BA-442B-A399-6E7E6287AFDF}">
      <dgm:prSet/>
      <dgm:spPr/>
      <dgm:t>
        <a:bodyPr/>
        <a:lstStyle/>
        <a:p>
          <a:endParaRPr lang="ru-RU" b="1">
            <a:solidFill>
              <a:schemeClr val="bg2"/>
            </a:solidFill>
          </a:endParaRPr>
        </a:p>
      </dgm:t>
    </dgm:pt>
    <dgm:pt modelId="{6A2F2EFF-CE0D-4591-9EAF-D5F7A24409DF}" type="sibTrans" cxnId="{00964586-B6BA-442B-A399-6E7E6287AFDF}">
      <dgm:prSet/>
      <dgm:spPr/>
      <dgm:t>
        <a:bodyPr/>
        <a:lstStyle/>
        <a:p>
          <a:endParaRPr lang="ru-RU" b="1">
            <a:solidFill>
              <a:schemeClr val="bg2"/>
            </a:solidFill>
          </a:endParaRPr>
        </a:p>
      </dgm:t>
    </dgm:pt>
    <dgm:pt modelId="{6A96663F-6916-4BD8-B885-51D2E928885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Социальный прогресс</a:t>
          </a:r>
        </a:p>
      </dgm:t>
    </dgm:pt>
    <dgm:pt modelId="{DB549A36-4CFD-4372-89AA-921181F60B22}" type="parTrans" cxnId="{A7B6800E-C447-466C-B55B-FA17CA33BBA1}">
      <dgm:prSet/>
      <dgm:spPr/>
      <dgm:t>
        <a:bodyPr/>
        <a:lstStyle/>
        <a:p>
          <a:endParaRPr lang="ru-RU" b="1">
            <a:solidFill>
              <a:schemeClr val="bg2"/>
            </a:solidFill>
          </a:endParaRPr>
        </a:p>
      </dgm:t>
    </dgm:pt>
    <dgm:pt modelId="{CFCE9D78-2550-4805-8CFD-7415598C0549}" type="sibTrans" cxnId="{A7B6800E-C447-466C-B55B-FA17CA33BBA1}">
      <dgm:prSet/>
      <dgm:spPr/>
      <dgm:t>
        <a:bodyPr/>
        <a:lstStyle/>
        <a:p>
          <a:endParaRPr lang="ru-RU" b="1">
            <a:solidFill>
              <a:schemeClr val="bg2"/>
            </a:solidFill>
          </a:endParaRPr>
        </a:p>
      </dgm:t>
    </dgm:pt>
    <dgm:pt modelId="{ACD7BBF3-E712-415A-B398-20F4CEE24346}" type="pres">
      <dgm:prSet presAssocID="{31A0C609-00B3-49A0-9286-34546F2E3D96}" presName="compositeShape" presStyleCnt="0">
        <dgm:presLayoutVars>
          <dgm:chMax val="7"/>
          <dgm:dir/>
          <dgm:resizeHandles val="exact"/>
        </dgm:presLayoutVars>
      </dgm:prSet>
      <dgm:spPr/>
    </dgm:pt>
    <dgm:pt modelId="{E614F1BA-FE79-498B-AF5E-B3ABC8CF0DF2}" type="pres">
      <dgm:prSet presAssocID="{D25D90F5-9BBB-4EEB-A5E5-3B059E6E1472}" presName="circ1" presStyleLbl="vennNode1" presStyleIdx="0" presStyleCnt="3" custScaleX="112012" custScaleY="105825"/>
      <dgm:spPr/>
      <dgm:t>
        <a:bodyPr/>
        <a:lstStyle/>
        <a:p>
          <a:endParaRPr lang="ru-RU"/>
        </a:p>
      </dgm:t>
    </dgm:pt>
    <dgm:pt modelId="{24B155A3-483D-4D25-B724-7045246C41E9}" type="pres">
      <dgm:prSet presAssocID="{D25D90F5-9BBB-4EEB-A5E5-3B059E6E14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BEF4C-6E9B-4832-8A02-56A0BA00D217}" type="pres">
      <dgm:prSet presAssocID="{748B3647-D8A7-4860-96DA-81A32A26AB6F}" presName="circ2" presStyleLbl="vennNode1" presStyleIdx="1" presStyleCnt="3" custScaleX="112012" custScaleY="105825"/>
      <dgm:spPr/>
      <dgm:t>
        <a:bodyPr/>
        <a:lstStyle/>
        <a:p>
          <a:endParaRPr lang="ru-RU"/>
        </a:p>
      </dgm:t>
    </dgm:pt>
    <dgm:pt modelId="{4302491E-63B3-45EB-8555-128BEE1BEE52}" type="pres">
      <dgm:prSet presAssocID="{748B3647-D8A7-4860-96DA-81A32A26AB6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8213E-B834-4164-AEDA-E1322F72EF48}" type="pres">
      <dgm:prSet presAssocID="{6A96663F-6916-4BD8-B885-51D2E9288853}" presName="circ3" presStyleLbl="vennNode1" presStyleIdx="2" presStyleCnt="3" custScaleX="112012" custScaleY="105825" custLinFactNeighborX="-721" custLinFactNeighborY="-2083"/>
      <dgm:spPr/>
      <dgm:t>
        <a:bodyPr/>
        <a:lstStyle/>
        <a:p>
          <a:endParaRPr lang="ru-RU"/>
        </a:p>
      </dgm:t>
    </dgm:pt>
    <dgm:pt modelId="{B9A9611B-15EE-40B8-B2BB-F90ACE9C7EF9}" type="pres">
      <dgm:prSet presAssocID="{6A96663F-6916-4BD8-B885-51D2E92888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27DB2C-6D92-4D85-A0E8-97803ED33CD6}" type="presOf" srcId="{748B3647-D8A7-4860-96DA-81A32A26AB6F}" destId="{4302491E-63B3-45EB-8555-128BEE1BEE52}" srcOrd="1" destOrd="0" presId="urn:microsoft.com/office/officeart/2005/8/layout/venn1"/>
    <dgm:cxn modelId="{00964586-B6BA-442B-A399-6E7E6287AFDF}" srcId="{31A0C609-00B3-49A0-9286-34546F2E3D96}" destId="{748B3647-D8A7-4860-96DA-81A32A26AB6F}" srcOrd="1" destOrd="0" parTransId="{026151F5-02C9-4A72-A801-0FD9C9FDE0E2}" sibTransId="{6A2F2EFF-CE0D-4591-9EAF-D5F7A24409DF}"/>
    <dgm:cxn modelId="{261ADF91-FBF5-406E-A955-4336CE11B593}" type="presOf" srcId="{D25D90F5-9BBB-4EEB-A5E5-3B059E6E1472}" destId="{24B155A3-483D-4D25-B724-7045246C41E9}" srcOrd="1" destOrd="0" presId="urn:microsoft.com/office/officeart/2005/8/layout/venn1"/>
    <dgm:cxn modelId="{6AB1F0E4-A9E0-4C1B-848E-B06FFF76A4F3}" type="presOf" srcId="{6A96663F-6916-4BD8-B885-51D2E9288853}" destId="{CB48213E-B834-4164-AEDA-E1322F72EF48}" srcOrd="0" destOrd="0" presId="urn:microsoft.com/office/officeart/2005/8/layout/venn1"/>
    <dgm:cxn modelId="{F0734D8C-809E-42C3-95CD-ED2E189F84DC}" type="presOf" srcId="{6A96663F-6916-4BD8-B885-51D2E9288853}" destId="{B9A9611B-15EE-40B8-B2BB-F90ACE9C7EF9}" srcOrd="1" destOrd="0" presId="urn:microsoft.com/office/officeart/2005/8/layout/venn1"/>
    <dgm:cxn modelId="{A7B6800E-C447-466C-B55B-FA17CA33BBA1}" srcId="{31A0C609-00B3-49A0-9286-34546F2E3D96}" destId="{6A96663F-6916-4BD8-B885-51D2E9288853}" srcOrd="2" destOrd="0" parTransId="{DB549A36-4CFD-4372-89AA-921181F60B22}" sibTransId="{CFCE9D78-2550-4805-8CFD-7415598C0549}"/>
    <dgm:cxn modelId="{2DB56F84-EE3C-40FE-A53E-D6D0B31B0E86}" type="presOf" srcId="{748B3647-D8A7-4860-96DA-81A32A26AB6F}" destId="{4C8BEF4C-6E9B-4832-8A02-56A0BA00D217}" srcOrd="0" destOrd="0" presId="urn:microsoft.com/office/officeart/2005/8/layout/venn1"/>
    <dgm:cxn modelId="{D583C697-2E73-4DC7-B0C3-2299C54700F8}" type="presOf" srcId="{31A0C609-00B3-49A0-9286-34546F2E3D96}" destId="{ACD7BBF3-E712-415A-B398-20F4CEE24346}" srcOrd="0" destOrd="0" presId="urn:microsoft.com/office/officeart/2005/8/layout/venn1"/>
    <dgm:cxn modelId="{763C8777-7723-412E-AA7C-0088CD99C8DD}" srcId="{31A0C609-00B3-49A0-9286-34546F2E3D96}" destId="{D25D90F5-9BBB-4EEB-A5E5-3B059E6E1472}" srcOrd="0" destOrd="0" parTransId="{1F426E79-703C-4188-979F-FBBDDB00E640}" sibTransId="{F25690D9-A115-4DE2-8A59-AC880DEC0770}"/>
    <dgm:cxn modelId="{96715CAC-C204-456D-81A0-A97AD51E6884}" type="presOf" srcId="{D25D90F5-9BBB-4EEB-A5E5-3B059E6E1472}" destId="{E614F1BA-FE79-498B-AF5E-B3ABC8CF0DF2}" srcOrd="0" destOrd="0" presId="urn:microsoft.com/office/officeart/2005/8/layout/venn1"/>
    <dgm:cxn modelId="{5D04F39B-9A1C-4648-97DB-6C18C9D3D09C}" type="presParOf" srcId="{ACD7BBF3-E712-415A-B398-20F4CEE24346}" destId="{E614F1BA-FE79-498B-AF5E-B3ABC8CF0DF2}" srcOrd="0" destOrd="0" presId="urn:microsoft.com/office/officeart/2005/8/layout/venn1"/>
    <dgm:cxn modelId="{62C2B970-CDC9-4C5E-92A1-16A82B4F57F8}" type="presParOf" srcId="{ACD7BBF3-E712-415A-B398-20F4CEE24346}" destId="{24B155A3-483D-4D25-B724-7045246C41E9}" srcOrd="1" destOrd="0" presId="urn:microsoft.com/office/officeart/2005/8/layout/venn1"/>
    <dgm:cxn modelId="{92E35C00-CCE9-4B69-902E-236163E306E8}" type="presParOf" srcId="{ACD7BBF3-E712-415A-B398-20F4CEE24346}" destId="{4C8BEF4C-6E9B-4832-8A02-56A0BA00D217}" srcOrd="2" destOrd="0" presId="urn:microsoft.com/office/officeart/2005/8/layout/venn1"/>
    <dgm:cxn modelId="{2DC54948-74E1-4E5F-AEB2-4224D1E44E0D}" type="presParOf" srcId="{ACD7BBF3-E712-415A-B398-20F4CEE24346}" destId="{4302491E-63B3-45EB-8555-128BEE1BEE52}" srcOrd="3" destOrd="0" presId="urn:microsoft.com/office/officeart/2005/8/layout/venn1"/>
    <dgm:cxn modelId="{FC114589-D930-4F46-BE94-565C03571FE0}" type="presParOf" srcId="{ACD7BBF3-E712-415A-B398-20F4CEE24346}" destId="{CB48213E-B834-4164-AEDA-E1322F72EF48}" srcOrd="4" destOrd="0" presId="urn:microsoft.com/office/officeart/2005/8/layout/venn1"/>
    <dgm:cxn modelId="{93C58934-B4AB-431C-B65D-A43C40FA7DAA}" type="presParOf" srcId="{ACD7BBF3-E712-415A-B398-20F4CEE24346}" destId="{B9A9611B-15EE-40B8-B2BB-F90ACE9C7EF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0C609-00B3-49A0-9286-34546F2E3D96}" type="doc">
      <dgm:prSet loTypeId="urn:microsoft.com/office/officeart/2005/8/layout/pyramid4" loCatId="relationship" qsTypeId="urn:microsoft.com/office/officeart/2005/8/quickstyle/simple3" qsCatId="simple" csTypeId="urn:microsoft.com/office/officeart/2005/8/colors/colorful3" csCatId="colorful" phldr="1"/>
      <dgm:spPr/>
    </dgm:pt>
    <dgm:pt modelId="{D25D90F5-9BBB-4EEB-A5E5-3B059E6E1472}">
      <dgm:prSet phldrT="[Текст]" custT="1"/>
      <dgm:spPr>
        <a:solidFill>
          <a:srgbClr val="FF6600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+mn-lt"/>
            </a:rPr>
            <a:t>Горные экосистемы</a:t>
          </a:r>
          <a:endParaRPr lang="ru-RU" sz="1400" b="1" dirty="0">
            <a:solidFill>
              <a:schemeClr val="tx1"/>
            </a:solidFill>
          </a:endParaRPr>
        </a:p>
      </dgm:t>
    </dgm:pt>
    <dgm:pt modelId="{1F426E79-703C-4188-979F-FBBDDB00E640}" type="parTrans" cxnId="{763C8777-7723-412E-AA7C-0088CD99C8DD}">
      <dgm:prSet/>
      <dgm:spPr/>
      <dgm:t>
        <a:bodyPr/>
        <a:lstStyle/>
        <a:p>
          <a:endParaRPr lang="ru-RU" sz="1400" b="1">
            <a:solidFill>
              <a:schemeClr val="bg2"/>
            </a:solidFill>
          </a:endParaRPr>
        </a:p>
      </dgm:t>
    </dgm:pt>
    <dgm:pt modelId="{F25690D9-A115-4DE2-8A59-AC880DEC0770}" type="sibTrans" cxnId="{763C8777-7723-412E-AA7C-0088CD99C8DD}">
      <dgm:prSet/>
      <dgm:spPr/>
      <dgm:t>
        <a:bodyPr/>
        <a:lstStyle/>
        <a:p>
          <a:endParaRPr lang="ru-RU" sz="1400" b="1">
            <a:solidFill>
              <a:schemeClr val="bg2"/>
            </a:solidFill>
          </a:endParaRPr>
        </a:p>
      </dgm:t>
    </dgm:pt>
    <dgm:pt modelId="{748B3647-D8A7-4860-96DA-81A32A26AB6F}">
      <dgm:prSet phldrT="[Текст]" custT="1"/>
      <dgm:spPr>
        <a:solidFill>
          <a:srgbClr val="00A87C">
            <a:alpha val="75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Сельское хозяйство</a:t>
          </a:r>
        </a:p>
      </dgm:t>
    </dgm:pt>
    <dgm:pt modelId="{026151F5-02C9-4A72-A801-0FD9C9FDE0E2}" type="parTrans" cxnId="{00964586-B6BA-442B-A399-6E7E6287AFDF}">
      <dgm:prSet/>
      <dgm:spPr/>
      <dgm:t>
        <a:bodyPr/>
        <a:lstStyle/>
        <a:p>
          <a:endParaRPr lang="ru-RU" sz="1400" b="1">
            <a:solidFill>
              <a:schemeClr val="bg2"/>
            </a:solidFill>
          </a:endParaRPr>
        </a:p>
      </dgm:t>
    </dgm:pt>
    <dgm:pt modelId="{6A2F2EFF-CE0D-4591-9EAF-D5F7A24409DF}" type="sibTrans" cxnId="{00964586-B6BA-442B-A399-6E7E6287AFDF}">
      <dgm:prSet/>
      <dgm:spPr/>
      <dgm:t>
        <a:bodyPr/>
        <a:lstStyle/>
        <a:p>
          <a:endParaRPr lang="ru-RU" sz="1400" b="1">
            <a:solidFill>
              <a:schemeClr val="bg2"/>
            </a:solidFill>
          </a:endParaRPr>
        </a:p>
      </dgm:t>
    </dgm:pt>
    <dgm:pt modelId="{6A96663F-6916-4BD8-B885-51D2E9288853}">
      <dgm:prSet phldrT="[Текст]" custT="1"/>
      <dgm:spPr>
        <a:solidFill>
          <a:srgbClr val="0070C0">
            <a:alpha val="75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Водные ресурсы</a:t>
          </a:r>
        </a:p>
      </dgm:t>
    </dgm:pt>
    <dgm:pt modelId="{DB549A36-4CFD-4372-89AA-921181F60B22}" type="parTrans" cxnId="{A7B6800E-C447-466C-B55B-FA17CA33BBA1}">
      <dgm:prSet/>
      <dgm:spPr/>
      <dgm:t>
        <a:bodyPr/>
        <a:lstStyle/>
        <a:p>
          <a:endParaRPr lang="ru-RU" sz="1400" b="1">
            <a:solidFill>
              <a:schemeClr val="bg2"/>
            </a:solidFill>
          </a:endParaRPr>
        </a:p>
      </dgm:t>
    </dgm:pt>
    <dgm:pt modelId="{CFCE9D78-2550-4805-8CFD-7415598C0549}" type="sibTrans" cxnId="{A7B6800E-C447-466C-B55B-FA17CA33BBA1}">
      <dgm:prSet/>
      <dgm:spPr/>
      <dgm:t>
        <a:bodyPr/>
        <a:lstStyle/>
        <a:p>
          <a:endParaRPr lang="ru-RU" sz="1400" b="1">
            <a:solidFill>
              <a:schemeClr val="bg2"/>
            </a:solidFill>
          </a:endParaRPr>
        </a:p>
      </dgm:t>
    </dgm:pt>
    <dgm:pt modelId="{D7723018-D20B-4681-8647-C49A335CA1A2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Энергетика</a:t>
          </a:r>
        </a:p>
      </dgm:t>
    </dgm:pt>
    <dgm:pt modelId="{0F9BDD5D-5971-4B81-B9FB-32BDCA618A71}" type="parTrans" cxnId="{797B097B-E8F6-44FF-982E-2A529FEBDB6B}">
      <dgm:prSet/>
      <dgm:spPr/>
      <dgm:t>
        <a:bodyPr/>
        <a:lstStyle/>
        <a:p>
          <a:endParaRPr lang="ru-RU" sz="1400" b="1">
            <a:solidFill>
              <a:schemeClr val="bg2"/>
            </a:solidFill>
          </a:endParaRPr>
        </a:p>
      </dgm:t>
    </dgm:pt>
    <dgm:pt modelId="{2DDFEC87-5956-43ED-9BD5-6BA5041F189E}" type="sibTrans" cxnId="{797B097B-E8F6-44FF-982E-2A529FEBDB6B}">
      <dgm:prSet/>
      <dgm:spPr/>
      <dgm:t>
        <a:bodyPr/>
        <a:lstStyle/>
        <a:p>
          <a:endParaRPr lang="ru-RU" sz="1400" b="1">
            <a:solidFill>
              <a:schemeClr val="bg2"/>
            </a:solidFill>
          </a:endParaRPr>
        </a:p>
      </dgm:t>
    </dgm:pt>
    <dgm:pt modelId="{A0EB059A-A16C-4E23-A7A9-D48E4BDE5B23}" type="pres">
      <dgm:prSet presAssocID="{31A0C609-00B3-49A0-9286-34546F2E3D96}" presName="compositeShape" presStyleCnt="0">
        <dgm:presLayoutVars>
          <dgm:chMax val="9"/>
          <dgm:dir/>
          <dgm:resizeHandles val="exact"/>
        </dgm:presLayoutVars>
      </dgm:prSet>
      <dgm:spPr/>
    </dgm:pt>
    <dgm:pt modelId="{D27D8F73-216B-4A3E-BD58-01EAC9DAB252}" type="pres">
      <dgm:prSet presAssocID="{31A0C609-00B3-49A0-9286-34546F2E3D96}" presName="triangle1" presStyleLbl="node1" presStyleIdx="0" presStyleCnt="4" custScaleX="145914" custLinFactX="-6485" custLinFactY="-3384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D52C3-D255-4379-B796-DE4489E7CEA4}" type="pres">
      <dgm:prSet presAssocID="{31A0C609-00B3-49A0-9286-34546F2E3D96}" presName="triangle2" presStyleLbl="node1" presStyleIdx="1" presStyleCnt="4" custScaleX="147596" custLinFactNeighborX="17268" custLinFactNeighborY="-3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98F93-E5E2-4077-8666-B06DA2295BDF}" type="pres">
      <dgm:prSet presAssocID="{31A0C609-00B3-49A0-9286-34546F2E3D96}" presName="triangle3" presStyleLbl="node1" presStyleIdx="2" presStyleCnt="4" custScaleX="143590" custScaleY="115385" custLinFactNeighborX="26803" custLinFactNeighborY="-2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4B99B-F165-4285-8DF0-55E0C4F754C8}" type="pres">
      <dgm:prSet presAssocID="{31A0C609-00B3-49A0-9286-34546F2E3D96}" presName="triangle4" presStyleLbl="node1" presStyleIdx="3" presStyleCnt="4" custScaleX="141987" custScaleY="87180" custLinFactNeighborX="18630" custLinFactNeighborY="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64586-B6BA-442B-A399-6E7E6287AFDF}" srcId="{31A0C609-00B3-49A0-9286-34546F2E3D96}" destId="{748B3647-D8A7-4860-96DA-81A32A26AB6F}" srcOrd="1" destOrd="0" parTransId="{026151F5-02C9-4A72-A801-0FD9C9FDE0E2}" sibTransId="{6A2F2EFF-CE0D-4591-9EAF-D5F7A24409DF}"/>
    <dgm:cxn modelId="{108ED871-D9E2-4D83-8E6C-238A21CEF7CA}" type="presOf" srcId="{748B3647-D8A7-4860-96DA-81A32A26AB6F}" destId="{CEBD52C3-D255-4379-B796-DE4489E7CEA4}" srcOrd="0" destOrd="0" presId="urn:microsoft.com/office/officeart/2005/8/layout/pyramid4"/>
    <dgm:cxn modelId="{797B097B-E8F6-44FF-982E-2A529FEBDB6B}" srcId="{31A0C609-00B3-49A0-9286-34546F2E3D96}" destId="{D7723018-D20B-4681-8647-C49A335CA1A2}" srcOrd="3" destOrd="0" parTransId="{0F9BDD5D-5971-4B81-B9FB-32BDCA618A71}" sibTransId="{2DDFEC87-5956-43ED-9BD5-6BA5041F189E}"/>
    <dgm:cxn modelId="{4E0AF8DD-CA19-434E-A28A-B5A7A07E2F3D}" type="presOf" srcId="{D25D90F5-9BBB-4EEB-A5E5-3B059E6E1472}" destId="{D27D8F73-216B-4A3E-BD58-01EAC9DAB252}" srcOrd="0" destOrd="0" presId="urn:microsoft.com/office/officeart/2005/8/layout/pyramid4"/>
    <dgm:cxn modelId="{F6F23B9B-0446-4C58-B463-7D5225DF533A}" type="presOf" srcId="{31A0C609-00B3-49A0-9286-34546F2E3D96}" destId="{A0EB059A-A16C-4E23-A7A9-D48E4BDE5B23}" srcOrd="0" destOrd="0" presId="urn:microsoft.com/office/officeart/2005/8/layout/pyramid4"/>
    <dgm:cxn modelId="{A7B6800E-C447-466C-B55B-FA17CA33BBA1}" srcId="{31A0C609-00B3-49A0-9286-34546F2E3D96}" destId="{6A96663F-6916-4BD8-B885-51D2E9288853}" srcOrd="2" destOrd="0" parTransId="{DB549A36-4CFD-4372-89AA-921181F60B22}" sibTransId="{CFCE9D78-2550-4805-8CFD-7415598C0549}"/>
    <dgm:cxn modelId="{ED6631FD-CD49-4187-A5ED-B64D0AE82074}" type="presOf" srcId="{6A96663F-6916-4BD8-B885-51D2E9288853}" destId="{25798F93-E5E2-4077-8666-B06DA2295BDF}" srcOrd="0" destOrd="0" presId="urn:microsoft.com/office/officeart/2005/8/layout/pyramid4"/>
    <dgm:cxn modelId="{763C8777-7723-412E-AA7C-0088CD99C8DD}" srcId="{31A0C609-00B3-49A0-9286-34546F2E3D96}" destId="{D25D90F5-9BBB-4EEB-A5E5-3B059E6E1472}" srcOrd="0" destOrd="0" parTransId="{1F426E79-703C-4188-979F-FBBDDB00E640}" sibTransId="{F25690D9-A115-4DE2-8A59-AC880DEC0770}"/>
    <dgm:cxn modelId="{74BCCB19-AF18-494D-AD42-6EFEA4FDCECF}" type="presOf" srcId="{D7723018-D20B-4681-8647-C49A335CA1A2}" destId="{A6C4B99B-F165-4285-8DF0-55E0C4F754C8}" srcOrd="0" destOrd="0" presId="urn:microsoft.com/office/officeart/2005/8/layout/pyramid4"/>
    <dgm:cxn modelId="{7FAE7CE1-78AF-4614-B37F-F53CCAE56CCA}" type="presParOf" srcId="{A0EB059A-A16C-4E23-A7A9-D48E4BDE5B23}" destId="{D27D8F73-216B-4A3E-BD58-01EAC9DAB252}" srcOrd="0" destOrd="0" presId="urn:microsoft.com/office/officeart/2005/8/layout/pyramid4"/>
    <dgm:cxn modelId="{5705D08D-CF09-4477-9F9E-21ADEBFF1267}" type="presParOf" srcId="{A0EB059A-A16C-4E23-A7A9-D48E4BDE5B23}" destId="{CEBD52C3-D255-4379-B796-DE4489E7CEA4}" srcOrd="1" destOrd="0" presId="urn:microsoft.com/office/officeart/2005/8/layout/pyramid4"/>
    <dgm:cxn modelId="{D7238DBB-3CB2-4CB1-AF4B-A34169539D35}" type="presParOf" srcId="{A0EB059A-A16C-4E23-A7A9-D48E4BDE5B23}" destId="{25798F93-E5E2-4077-8666-B06DA2295BDF}" srcOrd="2" destOrd="0" presId="urn:microsoft.com/office/officeart/2005/8/layout/pyramid4"/>
    <dgm:cxn modelId="{2EE79FA8-0B93-4162-A9F5-9C6453F1B3CF}" type="presParOf" srcId="{A0EB059A-A16C-4E23-A7A9-D48E4BDE5B23}" destId="{A6C4B99B-F165-4285-8DF0-55E0C4F754C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96BA8-871D-47C4-84B9-C54492F52919}">
      <dsp:nvSpPr>
        <dsp:cNvPr id="0" name=""/>
        <dsp:cNvSpPr/>
      </dsp:nvSpPr>
      <dsp:spPr>
        <a:xfrm>
          <a:off x="4690" y="2033395"/>
          <a:ext cx="1791756" cy="147782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A1C14-3E66-4956-A0F7-7968C7C0F16E}">
      <dsp:nvSpPr>
        <dsp:cNvPr id="0" name=""/>
        <dsp:cNvSpPr/>
      </dsp:nvSpPr>
      <dsp:spPr>
        <a:xfrm>
          <a:off x="-163898" y="2495056"/>
          <a:ext cx="2369658" cy="2369658"/>
        </a:xfrm>
        <a:prstGeom prst="leftCircularArrow">
          <a:avLst>
            <a:gd name="adj1" fmla="val 2135"/>
            <a:gd name="adj2" fmla="val 256546"/>
            <a:gd name="adj3" fmla="val 1572664"/>
            <a:gd name="adj4" fmla="val 8565097"/>
            <a:gd name="adj5" fmla="val 24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08B22-4529-4524-9402-63AF4A1C04AB}">
      <dsp:nvSpPr>
        <dsp:cNvPr id="0" name=""/>
        <dsp:cNvSpPr/>
      </dsp:nvSpPr>
      <dsp:spPr>
        <a:xfrm>
          <a:off x="0" y="3456384"/>
          <a:ext cx="1915841" cy="633353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>
                  <a:lumMod val="20000"/>
                  <a:lumOff val="80000"/>
                </a:schemeClr>
              </a:solidFill>
            </a:rPr>
            <a:t>«Коричневая» экономика</a:t>
          </a:r>
        </a:p>
      </dsp:txBody>
      <dsp:txXfrm>
        <a:off x="18550" y="3474934"/>
        <a:ext cx="1878741" cy="596253"/>
      </dsp:txXfrm>
    </dsp:sp>
    <dsp:sp modelId="{76C431AA-6913-44DA-A88B-8DE5CCCF64F0}">
      <dsp:nvSpPr>
        <dsp:cNvPr id="0" name=""/>
        <dsp:cNvSpPr/>
      </dsp:nvSpPr>
      <dsp:spPr>
        <a:xfrm>
          <a:off x="2398001" y="2033395"/>
          <a:ext cx="1791756" cy="147782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06372-407F-4E1B-A831-A8A84569FB4B}">
      <dsp:nvSpPr>
        <dsp:cNvPr id="0" name=""/>
        <dsp:cNvSpPr/>
      </dsp:nvSpPr>
      <dsp:spPr>
        <a:xfrm>
          <a:off x="3728136" y="1050218"/>
          <a:ext cx="2115168" cy="2115168"/>
        </a:xfrm>
        <a:prstGeom prst="circularArrow">
          <a:avLst>
            <a:gd name="adj1" fmla="val 2392"/>
            <a:gd name="adj2" fmla="val 289117"/>
            <a:gd name="adj3" fmla="val 19535372"/>
            <a:gd name="adj4" fmla="val 12575511"/>
            <a:gd name="adj5" fmla="val 279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1C72E-FA99-4946-A287-CCD503B237A1}">
      <dsp:nvSpPr>
        <dsp:cNvPr id="0" name=""/>
        <dsp:cNvSpPr/>
      </dsp:nvSpPr>
      <dsp:spPr>
        <a:xfrm>
          <a:off x="2796169" y="1716719"/>
          <a:ext cx="1592672" cy="63335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«Зеленая» экономика </a:t>
          </a:r>
        </a:p>
      </dsp:txBody>
      <dsp:txXfrm>
        <a:off x="2814719" y="1735269"/>
        <a:ext cx="1555572" cy="596253"/>
      </dsp:txXfrm>
    </dsp:sp>
    <dsp:sp modelId="{2D93FE4C-5819-4887-AF61-FB7DB5723BF7}">
      <dsp:nvSpPr>
        <dsp:cNvPr id="0" name=""/>
        <dsp:cNvSpPr/>
      </dsp:nvSpPr>
      <dsp:spPr>
        <a:xfrm>
          <a:off x="4629727" y="2033395"/>
          <a:ext cx="1791756" cy="147782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3C9F7-4378-4D27-98E6-5F073AF25587}">
      <dsp:nvSpPr>
        <dsp:cNvPr id="0" name=""/>
        <dsp:cNvSpPr/>
      </dsp:nvSpPr>
      <dsp:spPr>
        <a:xfrm>
          <a:off x="6074800" y="3714924"/>
          <a:ext cx="1017625" cy="1017625"/>
        </a:xfrm>
        <a:prstGeom prst="leftCircularArrow">
          <a:avLst>
            <a:gd name="adj1" fmla="val 4971"/>
            <a:gd name="adj2" fmla="val 639312"/>
            <a:gd name="adj3" fmla="val 969652"/>
            <a:gd name="adj4" fmla="val 7579319"/>
            <a:gd name="adj5" fmla="val 579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89BA7-E759-4FCE-95EA-95C3D403B563}">
      <dsp:nvSpPr>
        <dsp:cNvPr id="0" name=""/>
        <dsp:cNvSpPr/>
      </dsp:nvSpPr>
      <dsp:spPr>
        <a:xfrm>
          <a:off x="5851943" y="3516780"/>
          <a:ext cx="1592672" cy="633353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</a:rPr>
            <a:t>Устойчивое развитие</a:t>
          </a:r>
        </a:p>
      </dsp:txBody>
      <dsp:txXfrm>
        <a:off x="5870493" y="3535330"/>
        <a:ext cx="1555572" cy="596253"/>
      </dsp:txXfrm>
    </dsp:sp>
    <dsp:sp modelId="{07CE2878-DC5E-48DB-A564-1C6A3109EB4B}">
      <dsp:nvSpPr>
        <dsp:cNvPr id="0" name=""/>
        <dsp:cNvSpPr/>
      </dsp:nvSpPr>
      <dsp:spPr>
        <a:xfrm>
          <a:off x="6861453" y="2033395"/>
          <a:ext cx="1791756" cy="147782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FE194-D810-464F-8F6B-7499B02A0023}">
      <dsp:nvSpPr>
        <dsp:cNvPr id="0" name=""/>
        <dsp:cNvSpPr/>
      </dsp:nvSpPr>
      <dsp:spPr>
        <a:xfrm>
          <a:off x="7259621" y="1716719"/>
          <a:ext cx="1592672" cy="633353"/>
        </a:xfrm>
        <a:prstGeom prst="roundRect">
          <a:avLst>
            <a:gd name="adj" fmla="val 10000"/>
          </a:avLst>
        </a:prstGeom>
        <a:solidFill>
          <a:srgbClr val="0070C0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</a:rPr>
            <a:t>Водные ресурсы</a:t>
          </a:r>
        </a:p>
      </dsp:txBody>
      <dsp:txXfrm>
        <a:off x="7278171" y="1735269"/>
        <a:ext cx="1555572" cy="596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4F1BA-FE79-498B-AF5E-B3ABC8CF0DF2}">
      <dsp:nvSpPr>
        <dsp:cNvPr id="0" name=""/>
        <dsp:cNvSpPr/>
      </dsp:nvSpPr>
      <dsp:spPr>
        <a:xfrm>
          <a:off x="674099" y="36152"/>
          <a:ext cx="2108185" cy="1991739"/>
        </a:xfrm>
        <a:prstGeom prst="ellipse">
          <a:avLst/>
        </a:prstGeom>
        <a:solidFill>
          <a:srgbClr val="00B0F0">
            <a:alpha val="86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Экономическое развитие</a:t>
          </a:r>
        </a:p>
      </dsp:txBody>
      <dsp:txXfrm>
        <a:off x="955190" y="384706"/>
        <a:ext cx="1546002" cy="896282"/>
      </dsp:txXfrm>
    </dsp:sp>
    <dsp:sp modelId="{4C8BEF4C-6E9B-4832-8A02-56A0BA00D217}">
      <dsp:nvSpPr>
        <dsp:cNvPr id="0" name=""/>
        <dsp:cNvSpPr/>
      </dsp:nvSpPr>
      <dsp:spPr>
        <a:xfrm>
          <a:off x="1353226" y="1212468"/>
          <a:ext cx="2108185" cy="1991739"/>
        </a:xfrm>
        <a:prstGeom prst="ellipse">
          <a:avLst/>
        </a:prstGeom>
        <a:solidFill>
          <a:srgbClr val="92D050">
            <a:alpha val="84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2"/>
            </a:solidFill>
          </a:endParaRPr>
        </a:p>
      </dsp:txBody>
      <dsp:txXfrm>
        <a:off x="1997979" y="1727001"/>
        <a:ext cx="1264911" cy="1095456"/>
      </dsp:txXfrm>
    </dsp:sp>
    <dsp:sp modelId="{CB48213E-B834-4164-AEDA-E1322F72EF48}">
      <dsp:nvSpPr>
        <dsp:cNvPr id="0" name=""/>
        <dsp:cNvSpPr/>
      </dsp:nvSpPr>
      <dsp:spPr>
        <a:xfrm>
          <a:off x="-5027" y="1173264"/>
          <a:ext cx="2108185" cy="199173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Социальный прогресс</a:t>
          </a:r>
        </a:p>
      </dsp:txBody>
      <dsp:txXfrm>
        <a:off x="193493" y="1687797"/>
        <a:ext cx="1264911" cy="1095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D8F73-216B-4A3E-BD58-01EAC9DAB252}">
      <dsp:nvSpPr>
        <dsp:cNvPr id="0" name=""/>
        <dsp:cNvSpPr/>
      </dsp:nvSpPr>
      <dsp:spPr>
        <a:xfrm>
          <a:off x="0" y="-54007"/>
          <a:ext cx="2048860" cy="1404156"/>
        </a:xfrm>
        <a:prstGeom prst="triangle">
          <a:avLst/>
        </a:prstGeom>
        <a:solidFill>
          <a:srgbClr val="FF6600">
            <a:alpha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+mn-lt"/>
            </a:rPr>
            <a:t>Горные экосистемы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12215" y="648071"/>
        <a:ext cx="1024430" cy="702078"/>
      </dsp:txXfrm>
    </dsp:sp>
    <dsp:sp modelId="{CEBD52C3-D255-4379-B796-DE4489E7CEA4}">
      <dsp:nvSpPr>
        <dsp:cNvPr id="0" name=""/>
        <dsp:cNvSpPr/>
      </dsp:nvSpPr>
      <dsp:spPr>
        <a:xfrm>
          <a:off x="360046" y="1296144"/>
          <a:ext cx="2072478" cy="1404156"/>
        </a:xfrm>
        <a:prstGeom prst="triangle">
          <a:avLst/>
        </a:prstGeom>
        <a:solidFill>
          <a:srgbClr val="00A87C">
            <a:alpha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Сельское хозяйство</a:t>
          </a:r>
        </a:p>
      </dsp:txBody>
      <dsp:txXfrm>
        <a:off x="878166" y="1998222"/>
        <a:ext cx="1036239" cy="702078"/>
      </dsp:txXfrm>
    </dsp:sp>
    <dsp:sp modelId="{25798F93-E5E2-4077-8666-B06DA2295BDF}">
      <dsp:nvSpPr>
        <dsp:cNvPr id="0" name=""/>
        <dsp:cNvSpPr/>
      </dsp:nvSpPr>
      <dsp:spPr>
        <a:xfrm rot="10800000">
          <a:off x="1224135" y="828090"/>
          <a:ext cx="2016227" cy="1620185"/>
        </a:xfrm>
        <a:prstGeom prst="triangle">
          <a:avLst/>
        </a:prstGeom>
        <a:solidFill>
          <a:srgbClr val="0070C0">
            <a:alpha val="7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Водные ресурсы</a:t>
          </a:r>
        </a:p>
      </dsp:txBody>
      <dsp:txXfrm rot="10800000">
        <a:off x="1728192" y="828090"/>
        <a:ext cx="1008113" cy="810092"/>
      </dsp:txXfrm>
    </dsp:sp>
    <dsp:sp modelId="{A6C4B99B-F165-4285-8DF0-55E0C4F754C8}">
      <dsp:nvSpPr>
        <dsp:cNvPr id="0" name=""/>
        <dsp:cNvSpPr/>
      </dsp:nvSpPr>
      <dsp:spPr>
        <a:xfrm>
          <a:off x="1678689" y="1473349"/>
          <a:ext cx="1993718" cy="1224143"/>
        </a:xfrm>
        <a:prstGeom prst="triangle">
          <a:avLst/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tint val="50000"/>
                <a:satMod val="300000"/>
              </a:schemeClr>
            </a:gs>
            <a:gs pos="35000">
              <a:schemeClr val="accent3">
                <a:hueOff val="-1617565"/>
                <a:satOff val="41387"/>
                <a:lumOff val="1568"/>
                <a:alphaOff val="0"/>
                <a:tint val="37000"/>
                <a:satMod val="30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Энергетика</a:t>
          </a:r>
        </a:p>
      </dsp:txBody>
      <dsp:txXfrm>
        <a:off x="2177119" y="2085421"/>
        <a:ext cx="996859" cy="61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AFA6-505C-4507-929B-7877D0E0A922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CA3AD-A59A-49C1-8046-5B0854EDA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7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4EE46-E4F0-4CC0-AAB1-0FB21894F0D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A3AD-A59A-49C1-8046-5B0854EDAAF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9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644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09.03.2020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13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09.03.2020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11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17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09.03.2020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9320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09.03.2020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78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81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2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74E1-46C7-4D86-8F8F-F1104D2DF7CA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90E6-515A-46BD-B8E2-57E7324DC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5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591319"/>
          </a:xfrm>
        </p:spPr>
        <p:txBody>
          <a:bodyPr numCol="2">
            <a:normAutofit fontScale="90000"/>
          </a:bodyPr>
          <a:lstStyle/>
          <a:p>
            <a:pPr algn="ctr"/>
            <a: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КЫРГЫЗ РЕСПУБЛИКАСЫНЫН ПРЕЗИДЕНТИНЕ </a:t>
            </a:r>
            <a:b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КАРАШТУУ БАШКАРУУ АКАДЕМИЯСЫ</a:t>
            </a: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АКАДЕМИЯ ГОСУДАРСТВЕННОГО УПРАВЛЕНИЯ </a:t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ПРИ ПРЕЗИДЕНТЕ КЫРГЫЗСКОЙ РЕСПУБЛИКИ</a:t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900" dirty="0">
              <a:solidFill>
                <a:srgbClr val="0058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7" y="6615180"/>
            <a:ext cx="403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СИЛЬНЫЕ КАДРЫ, СИЛЬНАЯ СТРАНА</a:t>
            </a:r>
            <a:endParaRPr lang="ru-RU" sz="900" b="1" cap="all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Kana\Desktop\вамв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533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17" y="180612"/>
            <a:ext cx="4476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5400" dirty="0">
                <a:solidFill>
                  <a:srgbClr val="0070C0"/>
                </a:solidFill>
              </a:rPr>
              <a:t>НИК </a:t>
            </a:r>
            <a:endParaRPr lang="ru-RU" sz="5400" dirty="0" smtClean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r>
              <a:rPr lang="ru-RU" sz="5400" dirty="0">
                <a:solidFill>
                  <a:srgbClr val="0070C0"/>
                </a:solidFill>
              </a:rPr>
              <a:t>«ЗЕЛЕНАЯ ЭКОНОМИКА, УСТОЙЧИВОЕ РАЗВИТИЕ, ИЗМЕНЕНИЕ КЛИМАТА»</a:t>
            </a:r>
            <a:endParaRPr lang="ru-RU" sz="5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Предлагаемая тематика исследований/ магистерских диссертаций</a:t>
            </a:r>
            <a:br>
              <a:rPr lang="ru-RU" sz="2800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888" y="1196752"/>
            <a:ext cx="8229600" cy="5361459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развитие: сравнительный анализ мировых достижений и национальной стратегии Кыргызстана.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и перспективы становления "зеленой экономики" в КР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ЗЭ в КР: барьеры и возможности для бизнес сообщества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изменения климата в КР и его воздействие на с/х и продовольственную безопасность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городов к ИК: рекомендации и примеры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налогообложение: теория, политика, опыт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Экологические, экономические и социальные риски при добыче углеводородов: опыт регулирования на государственном и международном уровне.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климатический режим с точки зрения интересов КР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климата:  риски  и возможности для бизнеса, туризма,  транспортного сектора.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темы  в соответствии с опытом работы магистрантов в тех или иных отраслях  экономики, социальной сферы и ООС и т.д.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7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/>
              <a:t>ПЛАНЫ НИК. МЕРОПРИЯТИЯ 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4176464"/>
          </a:xfrm>
        </p:spPr>
        <p:txBody>
          <a:bodyPr>
            <a:normAutofit/>
          </a:bodyPr>
          <a:lstStyle/>
          <a:p>
            <a:pPr lvl="0"/>
            <a:r>
              <a:rPr lang="ru-RU" sz="2800" b="1" u="sng" dirty="0"/>
              <a:t>Гостевые лекции:</a:t>
            </a:r>
            <a:r>
              <a:rPr lang="ru-RU" sz="2800" dirty="0"/>
              <a:t> ПМГ ГЭФ, ВИЭ, Зеленый Альянс Кыргызстана, </a:t>
            </a:r>
            <a:r>
              <a:rPr lang="ru-RU" sz="2800" dirty="0" err="1"/>
              <a:t>ГосАгентство</a:t>
            </a:r>
            <a:r>
              <a:rPr lang="ru-RU" sz="2800" dirty="0"/>
              <a:t> по водным ресурсам, </a:t>
            </a:r>
            <a:r>
              <a:rPr lang="ru-RU" sz="2800" dirty="0" err="1"/>
              <a:t>МинЭкон</a:t>
            </a:r>
            <a:r>
              <a:rPr lang="ru-RU" sz="2800" dirty="0"/>
              <a:t> КР, МЧС КР и др.</a:t>
            </a:r>
          </a:p>
          <a:p>
            <a:pPr lvl="0"/>
            <a:r>
              <a:rPr lang="ru-RU" sz="2800" b="1" u="sng" dirty="0"/>
              <a:t>Участие в ежегодных мероприятиях</a:t>
            </a:r>
            <a:r>
              <a:rPr lang="ru-RU" sz="2800" dirty="0"/>
              <a:t>, проводимых МЭ КР по  продвижению принципов зеленой экономики в КР: </a:t>
            </a:r>
            <a:r>
              <a:rPr lang="ru-RU" sz="2800" b="1" dirty="0"/>
              <a:t>«Зеленая экономика – Сильные регионы – Устойчивое развитие страны».</a:t>
            </a:r>
            <a:endParaRPr lang="ru-RU" sz="2800" dirty="0"/>
          </a:p>
          <a:p>
            <a:pPr lvl="0"/>
            <a:r>
              <a:rPr lang="ru-RU" sz="2800" b="1" u="sng" dirty="0"/>
              <a:t>Проведение Акций,</a:t>
            </a:r>
            <a:r>
              <a:rPr lang="ru-RU" sz="2800" b="1" dirty="0"/>
              <a:t> конференций, КС, встреч, тренингов и </a:t>
            </a:r>
            <a:r>
              <a:rPr lang="ru-RU" sz="2800" b="1" dirty="0" err="1"/>
              <a:t>др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7205" r="24459" b="38233"/>
          <a:stretch/>
        </p:blipFill>
        <p:spPr>
          <a:xfrm>
            <a:off x="3203848" y="4725144"/>
            <a:ext cx="58326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ПРОЕКТНАЯ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ПМГ ГЭФ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МЭ КР  </a:t>
            </a:r>
          </a:p>
        </p:txBody>
      </p:sp>
      <p:pic>
        <p:nvPicPr>
          <p:cNvPr id="5" name="Picture 3" descr="logo_gef_new_res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61" y="1417638"/>
            <a:ext cx="992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fficeArt object" descr="C:\Users\ZhumabaevI\Downloads\WhatsApp Image 2019-09-30 at 18.50.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2" y="3026866"/>
            <a:ext cx="15636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5117405"/>
            <a:ext cx="7787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финансирования климата, Фонд подготовки проектов, Фонд Зеленый кредит и т. д</a:t>
            </a:r>
          </a:p>
        </p:txBody>
      </p:sp>
    </p:spTree>
    <p:extLst>
      <p:ext uri="{BB962C8B-B14F-4D97-AF65-F5344CB8AC3E}">
        <p14:creationId xmlns:p14="http://schemas.microsoft.com/office/powerpoint/2010/main" val="226656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58532"/>
            <a:ext cx="4948087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Публикации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5" b="19466"/>
          <a:stretch/>
        </p:blipFill>
        <p:spPr>
          <a:xfrm>
            <a:off x="251520" y="-675456"/>
            <a:ext cx="3240360" cy="4572508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043608" y="3352760"/>
            <a:ext cx="6255122" cy="35186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57710" y="1196752"/>
            <a:ext cx="4402721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ПЕРЕИЗДАНИЕ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СОВМЕСТНЫЕ СТАТЬИ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ИЗДАНИЕ КАТАЛОГА проектов по ЗЭ СОВМЕСТНО С «ЗЕЛЕНЫМ АЛЬЯНСОМ КЫРГЫЗСТАНА»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8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БЛАГОДАРИМ ЗА ВНИМАНИЕ!</a:t>
            </a:r>
          </a:p>
          <a:p>
            <a:pPr marL="0" indent="0" algn="ctr">
              <a:buNone/>
            </a:pPr>
            <a:r>
              <a:rPr lang="ru-RU" b="1" dirty="0"/>
              <a:t>Команда НИК: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err="1"/>
              <a:t>Мамытова</a:t>
            </a:r>
            <a:r>
              <a:rPr lang="ru-RU" sz="2800" dirty="0"/>
              <a:t> </a:t>
            </a:r>
            <a:r>
              <a:rPr lang="ru-RU" sz="2800" dirty="0" err="1"/>
              <a:t>Айна</a:t>
            </a:r>
            <a:r>
              <a:rPr lang="ru-RU" sz="2800" dirty="0"/>
              <a:t> </a:t>
            </a:r>
            <a:r>
              <a:rPr lang="ru-RU" sz="2800" dirty="0" err="1"/>
              <a:t>Оскомбаевна</a:t>
            </a:r>
            <a:r>
              <a:rPr lang="ru-RU" sz="2800" dirty="0"/>
              <a:t>- руководитель НИК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err="1"/>
              <a:t>Касымова</a:t>
            </a:r>
            <a:r>
              <a:rPr lang="ru-RU" sz="2800" dirty="0"/>
              <a:t> Эльвира </a:t>
            </a:r>
            <a:r>
              <a:rPr lang="ru-RU" sz="2800" dirty="0" err="1"/>
              <a:t>Джапашевна</a:t>
            </a:r>
            <a:r>
              <a:rPr lang="ru-RU" sz="2800" dirty="0"/>
              <a:t>, </a:t>
            </a:r>
            <a:r>
              <a:rPr lang="ru-RU" sz="2800" dirty="0" err="1"/>
              <a:t>к.х.н</a:t>
            </a:r>
            <a:endParaRPr lang="ru-RU" sz="28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err="1"/>
              <a:t>Супатаева</a:t>
            </a:r>
            <a:r>
              <a:rPr lang="ru-RU" sz="2800" dirty="0"/>
              <a:t> </a:t>
            </a:r>
            <a:r>
              <a:rPr lang="ru-RU" sz="2800" dirty="0" err="1"/>
              <a:t>Нуржан</a:t>
            </a:r>
            <a:r>
              <a:rPr lang="ru-RU" sz="2800" dirty="0"/>
              <a:t> </a:t>
            </a:r>
            <a:r>
              <a:rPr lang="ru-RU" sz="2800" dirty="0" err="1"/>
              <a:t>Тилекматовна</a:t>
            </a:r>
            <a:r>
              <a:rPr lang="ru-RU" sz="2800" dirty="0"/>
              <a:t>, к.э.н.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err="1"/>
              <a:t>Жолонбаева</a:t>
            </a:r>
            <a:r>
              <a:rPr lang="ru-RU" sz="2800" dirty="0"/>
              <a:t> </a:t>
            </a:r>
            <a:r>
              <a:rPr lang="ru-RU" sz="2800" dirty="0" err="1"/>
              <a:t>Ажар</a:t>
            </a:r>
            <a:r>
              <a:rPr lang="ru-RU" sz="2800" dirty="0"/>
              <a:t> </a:t>
            </a:r>
            <a:r>
              <a:rPr lang="ru-RU" sz="2800" dirty="0" err="1"/>
              <a:t>Жанышбековна</a:t>
            </a:r>
            <a:r>
              <a:rPr lang="ru-RU" sz="2800" dirty="0"/>
              <a:t>, </a:t>
            </a:r>
            <a:r>
              <a:rPr lang="ru-RU" sz="2800" dirty="0" err="1"/>
              <a:t>к.э.н</a:t>
            </a:r>
            <a:endParaRPr lang="ru-RU" sz="2800" dirty="0"/>
          </a:p>
          <a:p>
            <a:pPr marL="0" indent="0" algn="just">
              <a:buNone/>
            </a:pPr>
            <a:endParaRPr lang="ru-RU" sz="2400" b="1" dirty="0"/>
          </a:p>
          <a:p>
            <a:pPr marL="0" indent="0" algn="just">
              <a:buNone/>
            </a:pPr>
            <a:endParaRPr lang="ru-RU" sz="2400" b="1" dirty="0"/>
          </a:p>
          <a:p>
            <a:pPr marL="0" indent="0" algn="just">
              <a:buNone/>
            </a:pPr>
            <a:r>
              <a:rPr lang="ru-RU" sz="2400" dirty="0">
                <a:solidFill>
                  <a:srgbClr val="FF0000"/>
                </a:solidFill>
              </a:rPr>
              <a:t>( в слайдах 1, 2, 10 использованы рисунки </a:t>
            </a:r>
            <a:r>
              <a:rPr lang="ru-RU" sz="2400" dirty="0" err="1">
                <a:solidFill>
                  <a:srgbClr val="FF0000"/>
                </a:solidFill>
              </a:rPr>
              <a:t>Искендер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уулу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1958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410" y="2636912"/>
            <a:ext cx="8129046" cy="1204861"/>
          </a:xfrm>
        </p:spPr>
        <p:txBody>
          <a:bodyPr>
            <a:normAutofit/>
          </a:bodyPr>
          <a:lstStyle/>
          <a:p>
            <a:r>
              <a:rPr lang="ru-RU" sz="2400" b="1" dirty="0"/>
              <a:t>НИК «ЗЕЛЕНАЯ ЭКОНОМИКА, УСТОЙЧИВОЕ РАЗВИТИЕ, ИЗМЕНЕНИЕ КЛИМАТА»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3395" r="49600" b="49057"/>
          <a:stretch/>
        </p:blipFill>
        <p:spPr>
          <a:xfrm>
            <a:off x="5220072" y="260648"/>
            <a:ext cx="3579826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50000" b="56865"/>
          <a:stretch/>
        </p:blipFill>
        <p:spPr>
          <a:xfrm>
            <a:off x="354946" y="260648"/>
            <a:ext cx="4256987" cy="2091317"/>
          </a:xfrm>
          <a:prstGeom prst="rect">
            <a:avLst/>
          </a:prstGeom>
        </p:spPr>
      </p:pic>
      <p:pic>
        <p:nvPicPr>
          <p:cNvPr id="6" name="Picture 5" descr="graph - air temp chan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3493" y="3841773"/>
            <a:ext cx="5796880" cy="27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116632"/>
            <a:ext cx="8864605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« Зеленой»  является такая экономика, которая приводит  к повышению благосостояния людей и укреплению социальной справедливости при одновременном существенном снижении рисков для ОС и дефицита экологических ресурсов».  </a:t>
            </a:r>
          </a:p>
          <a:p>
            <a:pPr>
              <a:buNone/>
            </a:pPr>
            <a:r>
              <a:rPr lang="en-US" sz="1600" i="1" dirty="0"/>
              <a:t>(</a:t>
            </a:r>
            <a:r>
              <a:rPr lang="ru-RU" sz="1600" i="1" dirty="0"/>
              <a:t>источник</a:t>
            </a:r>
            <a:r>
              <a:rPr lang="en-US" sz="1600" i="1" dirty="0"/>
              <a:t>: Http://www.unep.org/greeneconomy. UNEP (2011), Towards a Green Economy^ Pathways to Sustainable Development and Poverty Eradication).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29" y="2840176"/>
            <a:ext cx="4076097" cy="39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963936"/>
            <a:ext cx="5040559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« Зелёная» экономика- это основа для долгосрочного устойчивого развития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«Зелёная» экономика не заменяет модель «Устойчивого Развития»</a:t>
            </a:r>
          </a:p>
          <a:p>
            <a:pPr>
              <a:lnSpc>
                <a:spcPct val="90000"/>
              </a:lnSpc>
            </a:pPr>
            <a:endParaRPr lang="ru-RU" b="1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/>
              <a:t>Основные принципы «зеленой» экономики UNEP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48064" y="1268397"/>
            <a:ext cx="3538736" cy="1440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Превентивный подход к социальным воздействиям и воздействиям на окружающую среду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12" y="1268760"/>
            <a:ext cx="3668815" cy="13464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Справедливость и объективность, как в рамках одного поколения, так и между поколениями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403" y="3729154"/>
            <a:ext cx="332271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Согласованность с принципами устойчивого развития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4733" y="2634734"/>
            <a:ext cx="3816424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Устойчивое и эффективное использование ресурсов, потребление и производство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635442"/>
            <a:ext cx="2982017" cy="117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Оценка природного и социального капитала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763688" y="5004528"/>
            <a:ext cx="6048673" cy="1798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Потребность в достижении существующих макроэкономических целей посредством создания «зеленых» рабочих мест, искоренения нищеты, повышения конкурентоспособности и роста в ключевых секторах</a:t>
            </a:r>
          </a:p>
        </p:txBody>
      </p:sp>
    </p:spTree>
    <p:extLst>
      <p:ext uri="{BB962C8B-B14F-4D97-AF65-F5344CB8AC3E}">
        <p14:creationId xmlns:p14="http://schemas.microsoft.com/office/powerpoint/2010/main" val="58889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0319090"/>
              </p:ext>
            </p:extLst>
          </p:nvPr>
        </p:nvGraphicFramePr>
        <p:xfrm>
          <a:off x="0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57639976"/>
              </p:ext>
            </p:extLst>
          </p:nvPr>
        </p:nvGraphicFramePr>
        <p:xfrm>
          <a:off x="5868144" y="764704"/>
          <a:ext cx="345638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55466368"/>
              </p:ext>
            </p:extLst>
          </p:nvPr>
        </p:nvGraphicFramePr>
        <p:xfrm>
          <a:off x="2771800" y="3140968"/>
          <a:ext cx="36724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3317" name="Рисунок 8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850" y="2349500"/>
            <a:ext cx="1517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467420" y="2108"/>
            <a:ext cx="82811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К устойчивому долгосрочному развитию через «зеленую» экономику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0650" y="2636838"/>
            <a:ext cx="15478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Окружающая среда</a:t>
            </a: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1979712" y="4437112"/>
            <a:ext cx="2160240" cy="1368152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Промышленность/транспор</a:t>
            </a:r>
            <a:r>
              <a:rPr lang="ru-RU" sz="1400" dirty="0">
                <a:solidFill>
                  <a:schemeClr val="tx1"/>
                </a:solidFill>
              </a:rPr>
              <a:t>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899282" y="96021"/>
            <a:ext cx="7777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Domine"/>
              </a:rPr>
              <a:t>Приоритетные направления Программы и поддержка процесса перехода к «зеленой» экономике в КР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Domine"/>
              </a:rPr>
              <a:t>(из материалов МЭ КР)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Группа 4"/>
          <p:cNvGrpSpPr>
            <a:grpSpLocks/>
          </p:cNvGrpSpPr>
          <p:nvPr/>
        </p:nvGrpSpPr>
        <p:grpSpPr bwMode="auto">
          <a:xfrm>
            <a:off x="755577" y="1183680"/>
            <a:ext cx="2201862" cy="949325"/>
            <a:chOff x="443758" y="1572442"/>
            <a:chExt cx="2315701" cy="101138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39098" y="1572442"/>
              <a:ext cx="2120361" cy="10113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«Зеленая» 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энергетика</a:t>
              </a:r>
            </a:p>
          </p:txBody>
        </p:sp>
        <p:pic>
          <p:nvPicPr>
            <p:cNvPr id="7198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58" y="1620983"/>
              <a:ext cx="934307" cy="93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Группа 7"/>
          <p:cNvGrpSpPr>
            <a:grpSpLocks/>
          </p:cNvGrpSpPr>
          <p:nvPr/>
        </p:nvGrpSpPr>
        <p:grpSpPr bwMode="auto">
          <a:xfrm>
            <a:off x="3525838" y="1139825"/>
            <a:ext cx="2255837" cy="947738"/>
            <a:chOff x="3525557" y="1593273"/>
            <a:chExt cx="1995045" cy="101138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25557" y="1593273"/>
              <a:ext cx="1995045" cy="10113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«Зеленое» 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сельское 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хозяйство</a:t>
              </a:r>
            </a:p>
          </p:txBody>
        </p:sp>
        <p:pic>
          <p:nvPicPr>
            <p:cNvPr id="7196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13" y="1645225"/>
              <a:ext cx="920455" cy="92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Группа 10"/>
          <p:cNvGrpSpPr>
            <a:grpSpLocks/>
          </p:cNvGrpSpPr>
          <p:nvPr/>
        </p:nvGrpSpPr>
        <p:grpSpPr bwMode="auto">
          <a:xfrm>
            <a:off x="6305674" y="1159560"/>
            <a:ext cx="2441575" cy="958850"/>
            <a:chOff x="343305" y="2964964"/>
            <a:chExt cx="2384181" cy="10322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54156" y="2964964"/>
              <a:ext cx="2373330" cy="103226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Низко эмиссионный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</a:t>
              </a:r>
            </a:p>
          </p:txBody>
        </p:sp>
        <p:pic>
          <p:nvPicPr>
            <p:cNvPr id="7194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05" y="3022492"/>
              <a:ext cx="626525" cy="75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4" name="Группа 13"/>
          <p:cNvGrpSpPr>
            <a:grpSpLocks/>
          </p:cNvGrpSpPr>
          <p:nvPr/>
        </p:nvGrpSpPr>
        <p:grpSpPr bwMode="auto">
          <a:xfrm>
            <a:off x="1949376" y="2264933"/>
            <a:ext cx="2325688" cy="957263"/>
            <a:chOff x="3091434" y="2837868"/>
            <a:chExt cx="2394966" cy="102003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091434" y="2837868"/>
              <a:ext cx="2394966" cy="102003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Устойчивый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туризм</a:t>
              </a:r>
            </a:p>
          </p:txBody>
        </p:sp>
        <p:pic>
          <p:nvPicPr>
            <p:cNvPr id="7192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496" y="2936127"/>
              <a:ext cx="845062" cy="84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Группа 16"/>
          <p:cNvGrpSpPr>
            <a:grpSpLocks/>
          </p:cNvGrpSpPr>
          <p:nvPr/>
        </p:nvGrpSpPr>
        <p:grpSpPr bwMode="auto">
          <a:xfrm>
            <a:off x="5067301" y="2263775"/>
            <a:ext cx="2732088" cy="974725"/>
            <a:chOff x="5901956" y="1569040"/>
            <a:chExt cx="2489485" cy="103908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901956" y="1569040"/>
              <a:ext cx="2489485" cy="103908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«Зеленая»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промышленность</a:t>
              </a:r>
            </a:p>
          </p:txBody>
        </p:sp>
        <p:pic>
          <p:nvPicPr>
            <p:cNvPr id="7190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621" y="164389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1972469" y="3446936"/>
            <a:ext cx="2325688" cy="9826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«Зеленые»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города</a:t>
            </a:r>
          </a:p>
        </p:txBody>
      </p:sp>
      <p:pic>
        <p:nvPicPr>
          <p:cNvPr id="7177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462338"/>
            <a:ext cx="882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7301" y="3366009"/>
            <a:ext cx="2732088" cy="9985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</a:t>
            </a:r>
          </a:p>
        </p:txBody>
      </p:sp>
      <p:pic>
        <p:nvPicPr>
          <p:cNvPr id="7179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429246"/>
            <a:ext cx="9493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12742" y="4545995"/>
            <a:ext cx="7933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defRPr/>
            </a:pPr>
            <a:r>
              <a:rPr lang="ru-RU" sz="24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bin"/>
              </a:rPr>
              <a:t>Поддержка процесса перехода к «зеленой» экономике в КР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1563" y="5157788"/>
            <a:ext cx="1868487" cy="12890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финансирование</a:t>
            </a:r>
          </a:p>
        </p:txBody>
      </p:sp>
      <p:pic>
        <p:nvPicPr>
          <p:cNvPr id="7182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5229225"/>
            <a:ext cx="5572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059113" y="5165725"/>
            <a:ext cx="1917700" cy="1273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Фискальное стимулирование</a:t>
            </a:r>
          </a:p>
        </p:txBody>
      </p:sp>
      <p:pic>
        <p:nvPicPr>
          <p:cNvPr id="7184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5245100"/>
            <a:ext cx="652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154613" y="5153025"/>
            <a:ext cx="2009775" cy="1273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Повышение    потенциала и осведомленности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08850" y="5153025"/>
            <a:ext cx="1725613" cy="1273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государственные закупки</a:t>
            </a:r>
          </a:p>
        </p:txBody>
      </p:sp>
      <p:pic>
        <p:nvPicPr>
          <p:cNvPr id="7187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5254625"/>
            <a:ext cx="5651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5299075"/>
            <a:ext cx="3921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Кыргызстан и изменение климата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/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Подготовлены 3 Национальных сообщения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-Проведены инвентаризация эмиссии парниковых газов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Сделан анализ национальных действий по Адаптации к изменению климата (АИК)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Разработаны приоритетные направления действий к АИК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Самые уязвимые секторы к изменению климата, где действия по АИК необходимы:</a:t>
            </a:r>
          </a:p>
          <a:p>
            <a:pPr marL="514350" indent="-514350"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Водные ресурсы;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Сельское хозяйство;</a:t>
            </a:r>
          </a:p>
          <a:p>
            <a:pPr marL="514350" indent="-514350"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Энергетика;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Климатические ЧС;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Здравоохранение;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Лес и биоразнообразие.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5" name="Picture 2" descr="E:\Фотогалерея\1308031773_posevnaya-kyrgyzstan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3289763" cy="24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49201"/>
              </p:ext>
            </p:extLst>
          </p:nvPr>
        </p:nvGraphicFramePr>
        <p:xfrm>
          <a:off x="5940152" y="4252565"/>
          <a:ext cx="3059509" cy="250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Шаблон Microsoft Office PowerPoint 2007" r:id="rId4" imgW="4570541" imgH="3427323" progId="PowerPoint.Template.12">
                  <p:embed/>
                </p:oleObj>
              </mc:Choice>
              <mc:Fallback>
                <p:oleObj name="Шаблон Microsoft Office PowerPoint 2007" r:id="rId4" imgW="4570541" imgH="3427323" progId="PowerPoint.Template.12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595" t="26555" r="4916"/>
                      <a:stretch>
                        <a:fillRect/>
                      </a:stretch>
                    </p:blipFill>
                    <p:spPr bwMode="auto">
                      <a:xfrm>
                        <a:off x="5940152" y="4252565"/>
                        <a:ext cx="3059509" cy="2508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83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Секторальные действия по АИК</a:t>
            </a:r>
            <a:br>
              <a:rPr lang="ru-RU" sz="2800" b="1" dirty="0"/>
            </a:br>
            <a:r>
              <a:rPr lang="ru-RU" sz="2800" b="1" dirty="0"/>
              <a:t>(возможные исследования магистрантов)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Снижение парниковых газов:</a:t>
            </a:r>
          </a:p>
          <a:p>
            <a:pPr marL="0" indent="0">
              <a:buNone/>
            </a:pPr>
            <a:r>
              <a:rPr lang="ru-RU" sz="2400" b="1" u="sng" dirty="0"/>
              <a:t>В секторе энергетики- </a:t>
            </a:r>
            <a:r>
              <a:rPr lang="ru-RU" sz="2400" dirty="0"/>
              <a:t>энергосбережение, </a:t>
            </a:r>
            <a:r>
              <a:rPr lang="ru-RU" sz="2400" dirty="0" err="1"/>
              <a:t>теплосбережение</a:t>
            </a:r>
            <a:r>
              <a:rPr lang="ru-RU" sz="2400" dirty="0"/>
              <a:t>, развитие гидроэнергетики и др. альтернативных источников энергии. </a:t>
            </a:r>
          </a:p>
          <a:p>
            <a:pPr marL="0" indent="0">
              <a:buNone/>
            </a:pPr>
            <a:r>
              <a:rPr lang="ru-RU" sz="2400" b="1" u="sng" dirty="0"/>
              <a:t>В секторе строительства- </a:t>
            </a:r>
            <a:r>
              <a:rPr lang="ru-RU" sz="2400" dirty="0"/>
              <a:t>сокращение потерь тепла.</a:t>
            </a:r>
          </a:p>
          <a:p>
            <a:pPr marL="0" indent="0">
              <a:buNone/>
            </a:pPr>
            <a:r>
              <a:rPr lang="ru-RU" sz="2400" b="1" u="sng" dirty="0"/>
              <a:t>В сфере утилизации отходов- </a:t>
            </a:r>
            <a:r>
              <a:rPr lang="ru-RU" sz="2400" dirty="0"/>
              <a:t>мусороперерабатывающие заводы  и технологии, биогазовые установки.</a:t>
            </a:r>
          </a:p>
          <a:p>
            <a:pPr marL="0" indent="0">
              <a:buNone/>
            </a:pPr>
            <a:r>
              <a:rPr lang="ru-RU" sz="2400" b="1" u="sng" dirty="0"/>
              <a:t>В транспортном секторе –</a:t>
            </a:r>
          </a:p>
          <a:p>
            <a:pPr marL="0" indent="0">
              <a:buNone/>
            </a:pPr>
            <a:r>
              <a:rPr lang="ru-RU" sz="2400" b="1" u="sng" dirty="0"/>
              <a:t> </a:t>
            </a:r>
            <a:r>
              <a:rPr lang="ru-RU" sz="2400" dirty="0"/>
              <a:t>проекты по снижению </a:t>
            </a:r>
          </a:p>
          <a:p>
            <a:pPr marL="0" indent="0">
              <a:buNone/>
            </a:pPr>
            <a:r>
              <a:rPr lang="ru-RU" sz="2400" dirty="0"/>
              <a:t>парниковых газов</a:t>
            </a:r>
          </a:p>
          <a:p>
            <a:pPr marL="0" indent="0">
              <a:buNone/>
            </a:pPr>
            <a:r>
              <a:rPr lang="ru-RU" sz="2400" b="1" u="sng" dirty="0"/>
              <a:t>В с/х –</a:t>
            </a:r>
            <a:r>
              <a:rPr lang="ru-RU" sz="2400" dirty="0"/>
              <a:t> принципы </a:t>
            </a:r>
          </a:p>
          <a:p>
            <a:pPr marL="0" indent="0">
              <a:buNone/>
            </a:pPr>
            <a:r>
              <a:rPr lang="ru-RU" sz="2400" dirty="0"/>
              <a:t>устойчивого землепользования</a:t>
            </a:r>
            <a:endParaRPr lang="ru-RU" sz="2400" b="1" u="sng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94326"/>
            <a:ext cx="4452509" cy="274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Адаптационные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Внедрение </a:t>
            </a:r>
            <a:r>
              <a:rPr lang="ru-RU" sz="2400" dirty="0" err="1"/>
              <a:t>водосберегающих</a:t>
            </a:r>
            <a:r>
              <a:rPr lang="ru-RU" sz="2400" dirty="0"/>
              <a:t> технологий в с/х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Совершенствование системы раннего оповещения о климатических ЧС и строительство защитных сооружений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Улучшение системы здравоохранения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Восстановление лесов и биоразнообразия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Совершенствование системы мониторинга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Развитие особо охраняемых природных территорий с учетом сдвига  климатических поясов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85452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562</TotalTime>
  <Words>728</Words>
  <Application>Microsoft Office PowerPoint</Application>
  <PresentationFormat>Экран (4:3)</PresentationFormat>
  <Paragraphs>124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Открытая</vt:lpstr>
      <vt:lpstr>Шаблон Microsoft Office PowerPoint 2007</vt:lpstr>
      <vt:lpstr>КЫРГЫЗ РЕСПУБЛИКАСЫНЫН ПРЕЗИДЕНТИНЕ  КАРАШТУУ БАШКАРУУ АКАДЕМИЯСЫ   АКАДЕМИЯ ГОСУДАРСТВЕННОГО УПРАВЛЕНИЯ  ПРИ ПРЕЗИДЕНТЕ КЫРГЫЗСКОЙ РЕСПУБЛИКИ </vt:lpstr>
      <vt:lpstr>НИК «ЗЕЛЕНАЯ ЭКОНОМИКА, УСТОЙЧИВОЕ РАЗВИТИЕ, ИЗМЕНЕНИЕ КЛИМАТА»</vt:lpstr>
      <vt:lpstr> </vt:lpstr>
      <vt:lpstr>Основные принципы «зеленой» экономики UNEP </vt:lpstr>
      <vt:lpstr>Презентация PowerPoint</vt:lpstr>
      <vt:lpstr>Презентация PowerPoint</vt:lpstr>
      <vt:lpstr>Кыргызстан и изменение климата</vt:lpstr>
      <vt:lpstr>Секторальные действия по АИК (возможные исследования магистрантов)</vt:lpstr>
      <vt:lpstr>Адаптационные действия</vt:lpstr>
      <vt:lpstr> Предлагаемая тематика исследований/ магистерских диссертаций </vt:lpstr>
      <vt:lpstr>ПЛАНЫ НИК. МЕРОПРИЯТИЯ </vt:lpstr>
      <vt:lpstr>ПРОЕКТНАЯ ДЕЯТЕЛЬНОСТЬ</vt:lpstr>
      <vt:lpstr>   Публикации  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Сотрудник</cp:lastModifiedBy>
  <cp:revision>62</cp:revision>
  <dcterms:created xsi:type="dcterms:W3CDTF">2014-05-04T23:59:58Z</dcterms:created>
  <dcterms:modified xsi:type="dcterms:W3CDTF">2020-03-09T09:38:19Z</dcterms:modified>
</cp:coreProperties>
</file>