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80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72" r:id="rId16"/>
    <p:sldId id="273" r:id="rId17"/>
    <p:sldId id="274" r:id="rId18"/>
    <p:sldId id="275" r:id="rId19"/>
    <p:sldId id="276" r:id="rId20"/>
    <p:sldId id="269" r:id="rId21"/>
    <p:sldId id="270" r:id="rId22"/>
    <p:sldId id="271" r:id="rId23"/>
    <p:sldId id="277" r:id="rId24"/>
    <p:sldId id="278" r:id="rId25"/>
    <p:sldId id="279" r:id="rId2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7DB92-9DB3-4980-91FC-1B86C5CA46C7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F30B-765F-47EA-8384-313628AC3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243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7DB92-9DB3-4980-91FC-1B86C5CA46C7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F30B-765F-47EA-8384-313628AC3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936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7DB92-9DB3-4980-91FC-1B86C5CA46C7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F30B-765F-47EA-8384-313628AC3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557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4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5018" y="4953000"/>
            <a:ext cx="12197020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963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09.03.2020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05267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09.03.2020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5322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48133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48133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09.03.2020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26591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70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1444297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1444297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09.03.2020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6743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09.03.2020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354282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09.03.2020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1405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09.03.2020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9224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7DB92-9DB3-4980-91FC-1B86C5CA46C7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F30B-765F-47EA-8384-313628AC3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0610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09.03.2020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840098" y="6407947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1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679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2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09.03.2020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240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3"/>
            <a:ext cx="236996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09.03.2020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28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7DB92-9DB3-4980-91FC-1B86C5CA46C7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F30B-765F-47EA-8384-313628AC3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25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7DB92-9DB3-4980-91FC-1B86C5CA46C7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F30B-765F-47EA-8384-313628AC3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684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7DB92-9DB3-4980-91FC-1B86C5CA46C7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F30B-765F-47EA-8384-313628AC3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762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7DB92-9DB3-4980-91FC-1B86C5CA46C7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F30B-765F-47EA-8384-313628AC3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27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7DB92-9DB3-4980-91FC-1B86C5CA46C7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F30B-765F-47EA-8384-313628AC3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840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7DB92-9DB3-4980-91FC-1B86C5CA46C7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F30B-765F-47EA-8384-313628AC3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87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7DB92-9DB3-4980-91FC-1B86C5CA46C7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F30B-765F-47EA-8384-313628AC3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89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7DB92-9DB3-4980-91FC-1B86C5CA46C7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4F30B-765F-47EA-8384-313628AC3A99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12192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355861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481331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09.03.2020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40098" y="6407947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696" y="6407947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940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09600" y="274647"/>
            <a:ext cx="10972800" cy="591319"/>
          </a:xfrm>
        </p:spPr>
        <p:txBody>
          <a:bodyPr numCol="2">
            <a:normAutofit fontScale="90000"/>
          </a:bodyPr>
          <a:lstStyle/>
          <a:p>
            <a:pPr algn="ctr"/>
            <a:r>
              <a:rPr lang="ru-RU" sz="900" dirty="0" smtClean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>КЫРГЫЗ РЕСПУБЛИКАСЫНЫН ПРЕЗИДЕНТИНЕ </a:t>
            </a:r>
            <a:br>
              <a:rPr lang="ru-RU" sz="900" dirty="0" smtClean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 smtClean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>КАРАШТУУ БАШКАРУУ АКАДЕМИЯСЫ</a:t>
            </a: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>АКАДЕМИЯ ГОСУДАРСТВЕННОГО УПРАВЛЕНИЯ </a:t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>ПРИ ПРЕЗИДЕНТЕ КЫРГЫЗСКОЙ РЕСПУБЛИКИ</a:t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900" dirty="0">
              <a:solidFill>
                <a:srgbClr val="00589A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68076" y="6615180"/>
            <a:ext cx="53765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СИЛЬНЫЕ КАДРЫ, СИЛЬНАЯ СТРАНА</a:t>
            </a:r>
            <a:endParaRPr lang="ru-RU" sz="900" b="1" cap="all" dirty="0">
              <a:solidFill>
                <a:srgbClr val="0070C0"/>
              </a:solidFill>
            </a:endParaRPr>
          </a:p>
        </p:txBody>
      </p:sp>
      <p:pic>
        <p:nvPicPr>
          <p:cNvPr id="1027" name="Picture 3" descr="C:\Users\Kana\Desktop\вамвам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1200"/>
            <a:ext cx="71120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023" y="180612"/>
            <a:ext cx="5969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sz="5400" dirty="0">
                <a:solidFill>
                  <a:srgbClr val="0070C0"/>
                </a:solidFill>
              </a:rPr>
              <a:t>НИК </a:t>
            </a:r>
            <a:endParaRPr lang="ru-RU" sz="5400" dirty="0" smtClean="0">
              <a:solidFill>
                <a:srgbClr val="0070C0"/>
              </a:solidFill>
            </a:endParaRPr>
          </a:p>
          <a:p>
            <a:pPr marL="109728" indent="0" algn="ctr">
              <a:buNone/>
            </a:pPr>
            <a:r>
              <a:rPr lang="ru-RU" sz="5400" dirty="0">
                <a:solidFill>
                  <a:srgbClr val="0070C0"/>
                </a:solidFill>
              </a:rPr>
              <a:t>«Экономика и ГМУ: цифровая трансформация»</a:t>
            </a:r>
            <a:endParaRPr lang="ru-RU" sz="5400" dirty="0" smtClean="0">
              <a:solidFill>
                <a:srgbClr val="0070C0"/>
              </a:solidFill>
            </a:endParaRPr>
          </a:p>
          <a:p>
            <a:pPr marL="10972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467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80A6BC-7895-4509-A8E4-49C9569BA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b="1" dirty="0"/>
              <a:t>Перспективный план 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Научно-исследовательские  направления НИК «Цифровая экономика»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2C4E6DFB-14FE-4057-B3A4-7C35DA888A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5223"/>
              </p:ext>
            </p:extLst>
          </p:nvPr>
        </p:nvGraphicFramePr>
        <p:xfrm>
          <a:off x="302004" y="1208015"/>
          <a:ext cx="11761366" cy="55438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9301">
                  <a:extLst>
                    <a:ext uri="{9D8B030D-6E8A-4147-A177-3AD203B41FA5}">
                      <a16:colId xmlns:a16="http://schemas.microsoft.com/office/drawing/2014/main" xmlns="" val="22041199"/>
                    </a:ext>
                  </a:extLst>
                </a:gridCol>
                <a:gridCol w="2465519">
                  <a:extLst>
                    <a:ext uri="{9D8B030D-6E8A-4147-A177-3AD203B41FA5}">
                      <a16:colId xmlns:a16="http://schemas.microsoft.com/office/drawing/2014/main" xmlns="" val="1497824605"/>
                    </a:ext>
                  </a:extLst>
                </a:gridCol>
                <a:gridCol w="8716546">
                  <a:extLst>
                    <a:ext uri="{9D8B030D-6E8A-4147-A177-3AD203B41FA5}">
                      <a16:colId xmlns:a16="http://schemas.microsoft.com/office/drawing/2014/main" xmlns="" val="3444463854"/>
                    </a:ext>
                  </a:extLst>
                </a:gridCol>
              </a:tblGrid>
              <a:tr h="2069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Научные исследования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Круг вопросов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10588558"/>
                  </a:ext>
                </a:extLst>
              </a:tr>
              <a:tr h="1214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Пути реализации стратегического документа «Концепция цифровой трансформации «Цифровой Кыргызстан 2019-2023» (раздел 5.3.).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Разработка дорожной карты реализации стратегического документа раздел 5.3. (роль и место АГУП КР)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Подготовка учебных материалов для студентов, магистрантов, корректировка учебного плана по магистерской программы «Цифровая экономика»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Разработка и утверждение плана научно-исследовательских работ аспирантов, магистрантов, студентов по «Цифровой экономике»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59605461"/>
                  </a:ext>
                </a:extLst>
              </a:tr>
              <a:tr h="8094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2.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Развитие реального сектора экономики и проблемы цифровой трансформации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Развитие отраслей экономики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Цифровые технологии и возможности бизнеса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Цифровая компетентность субъектов хозяйствования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Влияние цифровизации бизнес-процессов на финансовые результаты хозяйствующего субъекта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78591176"/>
                  </a:ext>
                </a:extLst>
              </a:tr>
              <a:tr h="8094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3.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Анализ цифровой трансформации финансовой системы КР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Внедрение и использование цифровых технологий в казначейской системе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Проблемы и перспективы цифровизации финансовых рынков КР (</a:t>
                      </a:r>
                      <a:r>
                        <a:rPr lang="ru-RU" sz="1400" dirty="0" err="1">
                          <a:effectLst/>
                        </a:rPr>
                        <a:t>рцб</a:t>
                      </a:r>
                      <a:r>
                        <a:rPr lang="ru-RU" sz="1400" dirty="0">
                          <a:effectLst/>
                        </a:rPr>
                        <a:t>, валютного, страхового рынка)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Банковская система в условиях цифровизации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07568900"/>
                  </a:ext>
                </a:extLst>
              </a:tr>
              <a:tr h="4235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Сравнительный обзор  влияния цифровой трансформации на макроэкономические параметры стран ЕАЭС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7176209"/>
                  </a:ext>
                </a:extLst>
              </a:tr>
              <a:tr h="11628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Сквозные технологии цифровой экономики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Межотраслевая связь в цифровой трансформации экономики: построение дорожной карты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(технологии беспроводной связи, </a:t>
                      </a:r>
                      <a:r>
                        <a:rPr lang="ru-RU" sz="1400" dirty="0" err="1">
                          <a:effectLst/>
                        </a:rPr>
                        <a:t>блокчейн</a:t>
                      </a:r>
                      <a:r>
                        <a:rPr lang="ru-RU" sz="1400" dirty="0">
                          <a:effectLst/>
                        </a:rPr>
                        <a:t>, компоненты робототехники и сенсорики, новые производственные технологии, </a:t>
                      </a:r>
                      <a:r>
                        <a:rPr lang="ru-RU" sz="1400" dirty="0" err="1">
                          <a:effectLst/>
                        </a:rPr>
                        <a:t>нейротехнологии</a:t>
                      </a:r>
                      <a:r>
                        <a:rPr lang="ru-RU" sz="1400" dirty="0">
                          <a:effectLst/>
                        </a:rPr>
                        <a:t> и искусственный интеллект виртуальную и дополненную реальность, квантовые технологии)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66507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734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20B5F9-B982-4402-AE56-A7375AADA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Примерные тематики магистерских исследований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BC271E8-F104-4A6F-9400-2A30455CC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06679"/>
            <a:ext cx="10972800" cy="511948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 algn="ctr">
              <a:buNone/>
            </a:pPr>
            <a:r>
              <a:rPr lang="en-US" b="1" dirty="0"/>
              <a:t>I. </a:t>
            </a:r>
            <a:r>
              <a:rPr lang="ru-RU" b="1" dirty="0"/>
              <a:t>Цифровая экономика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Инновационная инфраструктура цифровой экономики. Дата-центры, технопарки и исследовательские центры.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Цифровая экономика как дальнейшее развитие информационной экономики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Движущие силы и этапы цифровой трансформации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Технологические основы и инфраструктура цифровой экономики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Микроэкономические изменения в ходе цифровой трансформации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Макроэкономические параметры цифровой экономики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Экономическая эффективность. Эффективность распределения, производства и потребления в условиях цифровой экономики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Новые условия производства и изменение производительности в цифровой экономике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Понятие </a:t>
            </a:r>
            <a:r>
              <a:rPr lang="ru-RU" dirty="0" err="1"/>
              <a:t>big</a:t>
            </a:r>
            <a:r>
              <a:rPr lang="ru-RU" dirty="0"/>
              <a:t> </a:t>
            </a:r>
            <a:r>
              <a:rPr lang="ru-RU" dirty="0" err="1"/>
              <a:t>data</a:t>
            </a:r>
            <a:r>
              <a:rPr lang="ru-RU" dirty="0"/>
              <a:t>. Новые подходы к накоплению и обработке данных в экономике и финансах на микро- и макроуровнях.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Прогнозирование социально- экономических процессов в режиме реального времени (</a:t>
            </a:r>
            <a:r>
              <a:rPr lang="ru-RU" dirty="0" err="1"/>
              <a:t>nowcasting</a:t>
            </a:r>
            <a:r>
              <a:rPr lang="ru-RU" dirty="0"/>
              <a:t>)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Цифровые технологии и возможности бизнеса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Цифровая компетентность субъектов хозяйствования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Влияние цифровизации бизнес-процессов на финансовые результаты хозяйствующего субъекта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6448314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90F603-900D-4F48-B2F1-45A3661D3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BACDA96-33CB-4813-BF88-525C24AB8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36229"/>
            <a:ext cx="10972800" cy="5689936"/>
          </a:xfrm>
        </p:spPr>
        <p:txBody>
          <a:bodyPr>
            <a:normAutofit fontScale="47500" lnSpcReduction="20000"/>
          </a:bodyPr>
          <a:lstStyle/>
          <a:p>
            <a:pPr algn="ctr">
              <a:lnSpc>
                <a:spcPct val="120000"/>
              </a:lnSpc>
            </a:pPr>
            <a:r>
              <a:rPr lang="en-US" sz="2900" b="1" dirty="0"/>
              <a:t>II.</a:t>
            </a:r>
            <a:r>
              <a:rPr lang="ru-RU" sz="2900" b="1" dirty="0"/>
              <a:t>Мировые тенденции развития цифровых технологий</a:t>
            </a:r>
            <a:endParaRPr lang="ru-RU" sz="2900" dirty="0"/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2900" dirty="0"/>
              <a:t>Особенности стратегии построения цифровой экономики для России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2900" dirty="0"/>
              <a:t>Цифровая экономика США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2900" dirty="0"/>
              <a:t>Цифровая экономика Китая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2900" dirty="0"/>
              <a:t>Цифровая экономика стран Европейского союза. 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2900" dirty="0"/>
              <a:t>Цифровая экономика стран ЕАЭС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2900" dirty="0"/>
              <a:t>Существующие цифровые экономические стратегии в мире. </a:t>
            </a:r>
          </a:p>
          <a:p>
            <a:pPr>
              <a:lnSpc>
                <a:spcPct val="120000"/>
              </a:lnSpc>
            </a:pPr>
            <a:r>
              <a:rPr lang="ru-RU" sz="2900" b="1" dirty="0"/>
              <a:t> </a:t>
            </a:r>
            <a:endParaRPr lang="ru-RU" sz="2900" dirty="0"/>
          </a:p>
          <a:p>
            <a:pPr algn="ctr">
              <a:lnSpc>
                <a:spcPct val="120000"/>
              </a:lnSpc>
            </a:pPr>
            <a:r>
              <a:rPr lang="en-US" sz="2900" b="1" dirty="0"/>
              <a:t>III. </a:t>
            </a:r>
            <a:r>
              <a:rPr lang="ru-RU" sz="2900" b="1" dirty="0"/>
              <a:t>Цифровизация промышленности</a:t>
            </a:r>
            <a:endParaRPr lang="ru-RU" sz="2900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2900" dirty="0"/>
              <a:t>Цифровизация промышленного производства подразумевает интеграцию ряда прорывных технологий: виртуального моделирования, Интернета вещей, робототехники, искусственного интеллекта, больших данных, технологий облачных и граничных вычислений, предиктивной аналитики, новых стандартов связи и др.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2900" dirty="0"/>
              <a:t>Проблема создания и размещения дата-центров 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2900" dirty="0"/>
              <a:t>Интернет вещей, подключенный (умный) дом и умные города (автомобили без водителя) 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2900" dirty="0"/>
              <a:t>Большие данные и принятие решений. Искусственный интеллект 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2900" dirty="0"/>
              <a:t>Робототехника и 3-D печать 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2900" dirty="0"/>
              <a:t>Носимый интернет, имплантируемые технологии и </a:t>
            </a:r>
            <a:r>
              <a:rPr lang="ru-RU" sz="2900" dirty="0" err="1"/>
              <a:t>цифровидение</a:t>
            </a:r>
            <a:r>
              <a:rPr lang="ru-RU" sz="2900" dirty="0"/>
              <a:t> 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2900" dirty="0"/>
              <a:t>Распределенные вычисления и хранилище данных (облачное хранение) 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2900" dirty="0"/>
              <a:t>Открытые данные компьютерных поисковых систем и социальных сетей. </a:t>
            </a:r>
            <a:r>
              <a:rPr lang="ru-RU" sz="2900" dirty="0" err="1"/>
              <a:t>Google</a:t>
            </a:r>
            <a:r>
              <a:rPr lang="ru-RU" sz="2900" dirty="0"/>
              <a:t> </a:t>
            </a:r>
            <a:r>
              <a:rPr lang="ru-RU" sz="2900" dirty="0" err="1"/>
              <a:t>Trends</a:t>
            </a:r>
            <a:r>
              <a:rPr lang="ru-RU" sz="2900" dirty="0"/>
              <a:t>. </a:t>
            </a:r>
            <a:r>
              <a:rPr lang="ru-RU" sz="2900" dirty="0" err="1"/>
              <a:t>YandexWorstat</a:t>
            </a:r>
            <a:r>
              <a:rPr lang="ru-RU" sz="2900" dirty="0"/>
              <a:t>.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2900" dirty="0"/>
              <a:t>Базовые процедуры и техники обработки больших данных: простейшие методы машинного обучения (</a:t>
            </a:r>
            <a:r>
              <a:rPr lang="ru-RU" sz="2900" dirty="0" err="1"/>
              <a:t>machine</a:t>
            </a:r>
            <a:r>
              <a:rPr lang="ru-RU" sz="2900" dirty="0"/>
              <a:t> </a:t>
            </a:r>
            <a:r>
              <a:rPr lang="ru-RU" sz="2900" dirty="0" err="1"/>
              <a:t>learning</a:t>
            </a:r>
            <a:r>
              <a:rPr lang="ru-RU" sz="2900" dirty="0"/>
              <a:t>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3504683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FDDEDDC-46F9-470B-99CF-6DD6098DA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dirty="0"/>
              <a:t>IV. </a:t>
            </a:r>
            <a:r>
              <a:rPr lang="ru-RU" sz="2200" dirty="0">
                <a:effectLst/>
              </a:rPr>
              <a:t>«Цифровое государственное и муниципальное управление»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15EAD10-A9A5-47E7-905B-64FFF5812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5403"/>
            <a:ext cx="10972800" cy="5060762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4.1. Политика и правовое регулирование цифровой трансформации страны</a:t>
            </a:r>
            <a:endParaRPr lang="ru-RU" dirty="0"/>
          </a:p>
          <a:p>
            <a:pPr lvl="0"/>
            <a:r>
              <a:rPr lang="ru-RU" dirty="0"/>
              <a:t>Нормативно-правовое регулирование цифровизации  государственного и муниципального управления в Кыргызстане</a:t>
            </a:r>
          </a:p>
          <a:p>
            <a:pPr lvl="0"/>
            <a:r>
              <a:rPr lang="ru-RU" dirty="0"/>
              <a:t>Роль государства в цифровой трансформации страны в Кыргызстане</a:t>
            </a:r>
          </a:p>
          <a:p>
            <a:pPr lvl="0"/>
            <a:r>
              <a:rPr lang="ru-RU" dirty="0"/>
              <a:t>Государственная политика цифровой трансформации страны: инструменты, методы и средства</a:t>
            </a:r>
          </a:p>
          <a:p>
            <a:pPr lvl="0"/>
            <a:r>
              <a:rPr lang="ru-RU" dirty="0"/>
              <a:t>Цифровая трансформация страны как инструмент развития регионов и обеспечения устойчивого развития страны.</a:t>
            </a:r>
          </a:p>
          <a:p>
            <a:pPr lvl="0"/>
            <a:r>
              <a:rPr lang="ru-RU" dirty="0"/>
              <a:t>Методы измерения и оценки эффективности цифровизации государственного и муниципального управления</a:t>
            </a:r>
          </a:p>
          <a:p>
            <a:pPr lvl="0"/>
            <a:r>
              <a:rPr lang="ru-RU" dirty="0"/>
              <a:t>Концепция «Электронного государства» и ее реализация в Кыргызстане</a:t>
            </a:r>
          </a:p>
          <a:p>
            <a:pPr lvl="0"/>
            <a:r>
              <a:rPr lang="ru-RU" dirty="0"/>
              <a:t>Концепция «Открытое правительство» и ее реализация в Кыргызстане</a:t>
            </a:r>
          </a:p>
          <a:p>
            <a:pPr lvl="0"/>
            <a:r>
              <a:rPr lang="ru-RU" dirty="0"/>
              <a:t>Цифровые инновации в государственном и муниципальном управлении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5347715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74AFA6-5279-4764-B8C9-51A451BA4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IV. </a:t>
            </a:r>
            <a:r>
              <a:rPr lang="ru-RU" dirty="0"/>
              <a:t>Цифровое государственное управление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1DC1F03-C3E9-4CC5-A35C-F537B3F77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4.2. Цифровая среда государственного и муниципального управления</a:t>
            </a:r>
            <a:endParaRPr lang="ru-RU" dirty="0"/>
          </a:p>
          <a:p>
            <a:pPr lvl="0"/>
            <a:r>
              <a:rPr lang="ru-RU" dirty="0"/>
              <a:t>Система «Электронное правительство» и  его инфраструктура в Кыргызстане</a:t>
            </a:r>
          </a:p>
          <a:p>
            <a:pPr lvl="0"/>
            <a:r>
              <a:rPr lang="ru-RU" dirty="0"/>
              <a:t>Цифровая среда государственного управления, ее состав и ее развитие</a:t>
            </a:r>
          </a:p>
          <a:p>
            <a:pPr lvl="0"/>
            <a:r>
              <a:rPr lang="ru-RU" dirty="0"/>
              <a:t>Цифровая среда муниципального управления, ее состав и ее развитие</a:t>
            </a:r>
          </a:p>
          <a:p>
            <a:pPr lvl="0"/>
            <a:r>
              <a:rPr lang="ru-RU" dirty="0"/>
              <a:t>Межведомственное взаимодействие в цифровой форме, система «</a:t>
            </a:r>
            <a:r>
              <a:rPr lang="ru-RU" dirty="0" err="1"/>
              <a:t>Тундук</a:t>
            </a:r>
            <a:r>
              <a:rPr lang="ru-RU" dirty="0"/>
              <a:t>» </a:t>
            </a:r>
          </a:p>
          <a:p>
            <a:pPr lvl="0"/>
            <a:r>
              <a:rPr lang="ru-RU" dirty="0"/>
              <a:t>Внутриведомственное взаимодействие в цифровой форме, системы электронного документооборота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2566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FFD2B7-86FD-4E30-9C61-AC656CB56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98485"/>
          </a:xfrm>
        </p:spPr>
        <p:txBody>
          <a:bodyPr>
            <a:normAutofit fontScale="90000"/>
          </a:bodyPr>
          <a:lstStyle/>
          <a:p>
            <a:r>
              <a:rPr lang="en-US" sz="2700" dirty="0"/>
              <a:t>IV. </a:t>
            </a:r>
            <a:r>
              <a:rPr lang="ru-RU" sz="2700" dirty="0">
                <a:effectLst/>
              </a:rPr>
              <a:t>«Цифровое государственное и муниципальное управление»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32F2A21-3FC8-48DD-BD22-53B52122E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13733"/>
            <a:ext cx="10972800" cy="531243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4.3. Информационные технологии в деятельности государственных/муниципальных органов, в отдельных отраслях/секторах и сферах </a:t>
            </a:r>
            <a:endParaRPr lang="ru-RU" dirty="0"/>
          </a:p>
          <a:p>
            <a:pPr lvl="0"/>
            <a:r>
              <a:rPr lang="ru-RU" dirty="0"/>
              <a:t>Цифровизация как инструмент совершенствования управленческих процессов в органах государственного и муниципального управления, методы и средства</a:t>
            </a:r>
          </a:p>
          <a:p>
            <a:pPr lvl="0"/>
            <a:r>
              <a:rPr lang="ru-RU" dirty="0"/>
              <a:t>Цифровизация деятельности органов государственного и муниципального управления (на примере конкретного органа управления)</a:t>
            </a:r>
          </a:p>
          <a:p>
            <a:pPr lvl="0"/>
            <a:r>
              <a:rPr lang="ru-RU" dirty="0"/>
              <a:t>Применение ИКТ в  отдельной отрасли или министерстве/ведомстве (здравоохранении, налоговой службе, образовании, правоохранительной сфере, управлении собственностью, кадрами, финансово-бюджетной сфере, госзакупок  и т.д. на выбор).</a:t>
            </a:r>
          </a:p>
          <a:p>
            <a:pPr lvl="0"/>
            <a:r>
              <a:rPr lang="ru-RU" dirty="0"/>
              <a:t>Веб-сайты госорганов как инструмент обеспечения прозрачности и взаимодействия с обществом: оценка, проблемы и решения</a:t>
            </a:r>
          </a:p>
          <a:p>
            <a:pPr lvl="0"/>
            <a:r>
              <a:rPr lang="ru-RU" dirty="0"/>
              <a:t>Зарубежный опыт цифровизации государственного и муниципального управления</a:t>
            </a:r>
          </a:p>
          <a:p>
            <a:pPr lvl="0"/>
            <a:r>
              <a:rPr lang="ru-RU" dirty="0"/>
              <a:t>Концепция «Умный город» и ее реализация в управлении городом Бишкек.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596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459D1A-FE0D-4789-AF20-E7AE7C97C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IV. </a:t>
            </a:r>
            <a:r>
              <a:rPr lang="ru-RU" sz="2400" dirty="0">
                <a:effectLst/>
              </a:rPr>
              <a:t>«Цифровое государственное и муниципальное управление»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6626198-13D2-4A25-BA9D-615C1759B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4.4. Цифровизация и государственная/муниципальная служба</a:t>
            </a:r>
            <a:endParaRPr lang="ru-RU" dirty="0"/>
          </a:p>
          <a:p>
            <a:pPr lvl="0"/>
            <a:r>
              <a:rPr lang="ru-RU" dirty="0"/>
              <a:t>Цифровая компетентность служащих, способы ее оценки и развития</a:t>
            </a:r>
          </a:p>
          <a:p>
            <a:pPr lvl="0"/>
            <a:r>
              <a:rPr lang="ru-RU" dirty="0"/>
              <a:t>Повышение квалификации и переподготовка служащих  с применением электронных (цифровых) дистанционных образовательных технологий и платформ</a:t>
            </a:r>
          </a:p>
          <a:p>
            <a:pPr lvl="0"/>
            <a:r>
              <a:rPr lang="ru-RU" dirty="0"/>
              <a:t>Государственная и муниципальная служба в условиях цифровизации</a:t>
            </a:r>
          </a:p>
          <a:p>
            <a:pPr lvl="0"/>
            <a:r>
              <a:rPr lang="ru-RU" dirty="0"/>
              <a:t>Социальные проблемы цифровизации и пути их решения </a:t>
            </a:r>
          </a:p>
          <a:p>
            <a:pPr lvl="0"/>
            <a:r>
              <a:rPr lang="ru-RU" dirty="0"/>
              <a:t>Цифровая этика и гигиена служащих</a:t>
            </a:r>
          </a:p>
          <a:p>
            <a:pPr lvl="0"/>
            <a:r>
              <a:rPr lang="ru-RU" dirty="0"/>
              <a:t>Цифровизация как инструмент обеспечения открытости и противодействия коррупции</a:t>
            </a:r>
          </a:p>
          <a:p>
            <a:pPr lvl="0"/>
            <a:r>
              <a:rPr lang="ru-RU" dirty="0"/>
              <a:t>Цифровизация как инструмент совершенствования служебных и административных процессов в госоргане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1401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61C143-EE3E-4790-8DDE-043EA2AA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IV. </a:t>
            </a:r>
            <a:r>
              <a:rPr lang="ru-RU" sz="2400" dirty="0">
                <a:effectLst/>
              </a:rPr>
              <a:t>«Цифровое государственное и муниципальное управление»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0F8792-4710-4630-82DB-E4245C03B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/>
              <a:t>4.5. Предоставление государственных и муниципальных услуг в цифровом формате</a:t>
            </a:r>
            <a:endParaRPr lang="ru-RU" dirty="0"/>
          </a:p>
          <a:p>
            <a:pPr lvl="0"/>
            <a:r>
              <a:rPr lang="ru-RU" dirty="0"/>
              <a:t>Цифровизации предоставления государственных и муниципальных услуг (на примере отдельных государственных и муниципальных органов)</a:t>
            </a:r>
          </a:p>
          <a:p>
            <a:pPr lvl="0"/>
            <a:r>
              <a:rPr lang="ru-RU" dirty="0"/>
              <a:t>Порталы государственных и муниципальных услуг как инструмент оказания услуг</a:t>
            </a:r>
          </a:p>
          <a:p>
            <a:pPr lvl="0"/>
            <a:r>
              <a:rPr lang="ru-RU" dirty="0"/>
              <a:t>Развитие взаимодействия государства и бизнеса в цифровой форме</a:t>
            </a:r>
          </a:p>
          <a:p>
            <a:pPr lvl="0"/>
            <a:r>
              <a:rPr lang="ru-RU" dirty="0"/>
              <a:t>Применение информационных технологий в предоставлении отдельных услуг (на выбор)</a:t>
            </a:r>
          </a:p>
          <a:p>
            <a:pPr lvl="0"/>
            <a:r>
              <a:rPr lang="ru-RU" dirty="0"/>
              <a:t>Зарубежный опыт цифровизации предоставления государственных и муниципальных услуг</a:t>
            </a:r>
          </a:p>
          <a:p>
            <a:pPr lvl="0"/>
            <a:r>
              <a:rPr lang="ru-RU" dirty="0"/>
              <a:t>Техническое регламентирование в сфере информационной безопасности государственных информационных ресурсов в Кыргызской Республике.</a:t>
            </a:r>
          </a:p>
          <a:p>
            <a:pPr lvl="0"/>
            <a:r>
              <a:rPr lang="ru-RU" dirty="0"/>
              <a:t>Развитие информационных систем управления социальной защиты населения в Кыргызской Республике.</a:t>
            </a:r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48230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1CE4A9-FC87-428B-88CE-4AA7E16CD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IV. </a:t>
            </a:r>
            <a:r>
              <a:rPr lang="ru-RU" sz="2400" dirty="0">
                <a:effectLst/>
              </a:rPr>
              <a:t>«Цифровое государственное и муниципальное управление»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563F801-A049-4971-B6F0-699972BAD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4.6. Информационная безопасность в цифровой среде</a:t>
            </a:r>
            <a:endParaRPr lang="ru-RU" dirty="0"/>
          </a:p>
          <a:p>
            <a:pPr lvl="0"/>
            <a:r>
              <a:rPr lang="ru-RU" dirty="0"/>
              <a:t>Информационная безопасность в государственном управлении.</a:t>
            </a:r>
          </a:p>
          <a:p>
            <a:pPr lvl="0"/>
            <a:r>
              <a:rPr lang="ru-RU" dirty="0"/>
              <a:t>Организационно-правовые инструменты обеспечения безопасности государственных информационных систем и ресурсов</a:t>
            </a:r>
          </a:p>
          <a:p>
            <a:pPr lvl="0"/>
            <a:r>
              <a:rPr lang="ru-RU" dirty="0"/>
              <a:t>Государственная служба и информационная безопасность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04875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D1246D-872E-43C7-AABC-8315F040E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7571F6F-A814-444E-9AA3-E0DF723A1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37563"/>
            <a:ext cx="10972800" cy="548860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b="1" dirty="0"/>
              <a:t>V. </a:t>
            </a:r>
            <a:r>
              <a:rPr lang="ru-RU" b="1" dirty="0"/>
              <a:t>Цифровизация финансовой системы 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Банковская  система КР в условиях цифровизации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Платежная система Кыргызской Республики в условиях цифровизации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Бюджетная система Кыргызской Республики в условиях цифровизации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Внедрение цифровых технологий на фондовый рынок КР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Внедрение и проблемы использования цифровых решений в работе казначейства КР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Проблемы построения цифровых экосистем в коммерческом банке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Экономические основы технологии распределенных реестров хранения информации (</a:t>
            </a:r>
            <a:r>
              <a:rPr lang="ru-RU" dirty="0" err="1"/>
              <a:t>блокчейн</a:t>
            </a:r>
            <a:r>
              <a:rPr lang="ru-RU" dirty="0"/>
              <a:t>) и криптовалют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Цифровое золото: ретроспективный анализ развития мировых криптовалют</a:t>
            </a:r>
            <a:endParaRPr lang="en-US" dirty="0"/>
          </a:p>
          <a:p>
            <a:pPr marL="0" lvl="0" indent="0" algn="ctr">
              <a:buNone/>
            </a:pPr>
            <a:r>
              <a:rPr lang="en-US" b="1" dirty="0"/>
              <a:t>VI. </a:t>
            </a:r>
            <a:r>
              <a:rPr lang="ru-RU" b="1" dirty="0"/>
              <a:t>Цифровизация науки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Биотехнологии и решение экологических проблем в цифровой экономике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Синтез технологий и экономические возможности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Системы критериев для оценки развития цифровой экономики. (Этапы формирования. Основные индексы, характеризующие развитие цифровой экономики в странах мира. Эффективность оценки)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503417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469C3A-B2D1-4B02-9A3E-62FE7C480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Миссия научно-исследовательской кафедры «Цифровая экономика»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0506559-2950-41BC-9825-5D2F7CDC4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210" y="1759592"/>
            <a:ext cx="10972800" cy="452596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развитие научного потенциала в области цифровой трансформации экономики, государственного и муниципального управления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D33EBBE-179F-4BCE-B901-488C90FD9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00525"/>
            <a:ext cx="6305550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0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83C03F7-627C-4BA5-A9B7-60520D261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7578842-F2B2-47AC-950A-961C60AE5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43949"/>
            <a:ext cx="10972800" cy="578221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/>
              <a:t>VI. </a:t>
            </a:r>
            <a:r>
              <a:rPr lang="ru-RU" b="1" dirty="0"/>
              <a:t>Оценка вклада цифровизации в экономический рост</a:t>
            </a:r>
            <a:endParaRPr lang="ru-RU" dirty="0"/>
          </a:p>
          <a:p>
            <a:pPr lvl="0"/>
            <a:r>
              <a:rPr lang="ru-RU" dirty="0"/>
              <a:t>Цифровая грамотность населения </a:t>
            </a:r>
          </a:p>
          <a:p>
            <a:pPr lvl="0"/>
            <a:r>
              <a:rPr lang="ru-RU" dirty="0"/>
              <a:t>Особенности конъюнктурного измерения цифровой активности предпринимателей в КР</a:t>
            </a:r>
          </a:p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  <a:p>
            <a:pPr marL="0" indent="0" algn="ctr">
              <a:buNone/>
            </a:pPr>
            <a:r>
              <a:rPr lang="en-US" b="1" dirty="0"/>
              <a:t>VII. </a:t>
            </a:r>
            <a:r>
              <a:rPr lang="ru-RU" b="1" dirty="0"/>
              <a:t>Рынок труда и компетенции кадров в цифровую эпоху</a:t>
            </a:r>
            <a:endParaRPr lang="ru-RU" dirty="0"/>
          </a:p>
          <a:p>
            <a:pPr lvl="0"/>
            <a:r>
              <a:rPr lang="ru-RU" dirty="0"/>
              <a:t>Характер изменений на рынке труда</a:t>
            </a:r>
            <a:r>
              <a:rPr lang="en-US" dirty="0"/>
              <a:t> </a:t>
            </a:r>
            <a:r>
              <a:rPr lang="ru-RU" dirty="0"/>
              <a:t>в условиях цифровизации. Структура спроса и предложения. </a:t>
            </a:r>
          </a:p>
          <a:p>
            <a:pPr lvl="0"/>
            <a:r>
              <a:rPr lang="ru-RU" dirty="0"/>
              <a:t>Направления изменений на рынке капитала в условиях цифровой экономики. </a:t>
            </a:r>
          </a:p>
          <a:p>
            <a:pPr lvl="0"/>
            <a:r>
              <a:rPr lang="ru-RU" dirty="0"/>
              <a:t>Организация труда и управление персоналом в цифровой экономике.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5491438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2F03AC-BFB5-44FC-95AC-57A506AC2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VIII. </a:t>
            </a:r>
            <a:r>
              <a:rPr lang="ru-RU" sz="2400" dirty="0"/>
              <a:t>Внешняя торговля в цифровую эпоху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DC088C9-7C80-46D5-8B9D-B21AEB2F6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Цифровизация и ее влияние на  международную торговлю</a:t>
            </a:r>
          </a:p>
          <a:p>
            <a:pPr lvl="0"/>
            <a:r>
              <a:rPr lang="ru-RU" dirty="0"/>
              <a:t>Международная торговля в условиях цифровизации мировой экономики</a:t>
            </a:r>
          </a:p>
          <a:p>
            <a:pPr lvl="0"/>
            <a:r>
              <a:rPr lang="ru-RU" dirty="0"/>
              <a:t>Параметры развития и регулирование международной цифровой торговли</a:t>
            </a:r>
          </a:p>
          <a:p>
            <a:pPr lvl="0"/>
            <a:r>
              <a:rPr lang="ru-RU" dirty="0"/>
              <a:t>Последствия цифровой трансформации для международной торговли</a:t>
            </a:r>
          </a:p>
          <a:p>
            <a:pPr lvl="0"/>
            <a:r>
              <a:rPr lang="ru-RU" dirty="0"/>
              <a:t>Цифровые технологии для повышения конкурентоспособности внешней торговли</a:t>
            </a:r>
          </a:p>
          <a:p>
            <a:pPr lvl="0"/>
            <a:r>
              <a:rPr lang="ru-RU" dirty="0"/>
              <a:t>Цифровая трансформация внешней торговли:  электронная коммерция</a:t>
            </a:r>
          </a:p>
          <a:p>
            <a:pPr lvl="0"/>
            <a:r>
              <a:rPr lang="ru-RU" dirty="0"/>
              <a:t>Цифровизация  торговли как важнейшее условие роста  конкурентоспособности  экономик стран ЕАЭС</a:t>
            </a:r>
          </a:p>
          <a:p>
            <a:pPr lvl="0"/>
            <a:r>
              <a:rPr lang="ru-RU" dirty="0"/>
              <a:t>Совершенствование потенциала безбумажных способов электронной торговли</a:t>
            </a:r>
          </a:p>
          <a:p>
            <a:pPr lvl="0"/>
            <a:r>
              <a:rPr lang="ru-RU" dirty="0"/>
              <a:t>Формирование рынков криптовалюты в Кыргызской Республике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62031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655338C-D8FB-4575-A1A1-EC9D344F9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IX. </a:t>
            </a:r>
            <a:r>
              <a:rPr lang="ru-RU" dirty="0"/>
              <a:t>Реальная экономика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503FF31-1CFD-4453-8A26-BD42A961F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Конкурентоспособность экономики Кыргызской Республики: факторы формирования и направления развития.</a:t>
            </a:r>
          </a:p>
          <a:p>
            <a:pPr lvl="0"/>
            <a:r>
              <a:rPr lang="ru-RU" dirty="0"/>
              <a:t>Стратегии развития и повышения эффективности использования производственного потенциала организаций отрасли экономики (по отраслям экономики).</a:t>
            </a:r>
          </a:p>
          <a:p>
            <a:pPr lvl="0"/>
            <a:r>
              <a:rPr lang="ru-RU" dirty="0"/>
              <a:t>Конкурентоспособность (конкурентные преимущества) организаций отрасли экономики (по отраслям экономики)</a:t>
            </a:r>
          </a:p>
          <a:p>
            <a:pPr lvl="0"/>
            <a:r>
              <a:rPr lang="ru-RU" dirty="0"/>
              <a:t>Хозяйственный механизм функционирования организаций сельского, лесного хозяйства и других отраслей экономики</a:t>
            </a:r>
          </a:p>
          <a:p>
            <a:pPr lvl="0"/>
            <a:r>
              <a:rPr lang="ru-RU" dirty="0"/>
              <a:t>Содержание и эффективность процессов интеграции, кооперации и специализации организаций отрасли экономики (по отраслям экономики)</a:t>
            </a:r>
          </a:p>
          <a:p>
            <a:pPr lvl="0"/>
            <a:r>
              <a:rPr lang="ru-RU" dirty="0"/>
              <a:t>Методический инструментарий оценки стоимости нематериальных активов организаций</a:t>
            </a:r>
          </a:p>
          <a:p>
            <a:pPr lvl="0"/>
            <a:r>
              <a:rPr lang="ru-RU" dirty="0"/>
              <a:t>Оптимизация товаропроводящих сетей организаций отрасли экономики (по отраслям экономики)</a:t>
            </a:r>
          </a:p>
          <a:p>
            <a:pPr lvl="0"/>
            <a:r>
              <a:rPr lang="ru-RU" dirty="0"/>
              <a:t>Инновационная деятельность предприятия: содержание и направления повышения эффективности</a:t>
            </a:r>
          </a:p>
          <a:p>
            <a:r>
              <a:rPr lang="ru-RU" dirty="0"/>
              <a:t>Инвестиционная политика предприятия и принципы её формирования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19933512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21E7E2-3AA9-436B-A84E-36A35AC5E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IX. </a:t>
            </a:r>
            <a:r>
              <a:rPr lang="ru-RU" dirty="0"/>
              <a:t>Реальная экономика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65F192B-846E-4EB2-9121-6D3EC82D5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dirty="0"/>
              <a:t>Механизм управления конкурентоспособностью регионов и стратегии ее повышения</a:t>
            </a:r>
          </a:p>
          <a:p>
            <a:pPr lvl="0"/>
            <a:r>
              <a:rPr lang="ru-RU" dirty="0"/>
              <a:t>Стратегии развития и повышения эффективности использования производственного потенциала региональной экономики</a:t>
            </a:r>
          </a:p>
          <a:p>
            <a:pPr lvl="0"/>
            <a:r>
              <a:rPr lang="ru-RU" dirty="0"/>
              <a:t>Методический инструментарий государственного антимонопольного регулирования отраслевых рынков</a:t>
            </a:r>
          </a:p>
          <a:p>
            <a:pPr lvl="0"/>
            <a:r>
              <a:rPr lang="ru-RU" dirty="0"/>
              <a:t>Стратегия и факторы технологического развития промышленного комплекса в условиях формирования инновационной экономики</a:t>
            </a:r>
          </a:p>
          <a:p>
            <a:pPr lvl="0"/>
            <a:r>
              <a:rPr lang="ru-RU" dirty="0"/>
              <a:t>Информационный консалтинг проектов технического перевооружения организаций реального сектора экономики</a:t>
            </a:r>
          </a:p>
          <a:p>
            <a:pPr lvl="0"/>
            <a:r>
              <a:rPr lang="ru-RU" dirty="0"/>
              <a:t>Система мониторинга состояния и развития научно-технической и производственной сфер региональной экономики</a:t>
            </a:r>
          </a:p>
          <a:p>
            <a:pPr lvl="0"/>
            <a:r>
              <a:rPr lang="ru-RU" dirty="0"/>
              <a:t>Система управления и содержание региональной научно-технической и инновационной политики</a:t>
            </a:r>
          </a:p>
          <a:p>
            <a:pPr lvl="0"/>
            <a:r>
              <a:rPr lang="ru-RU" dirty="0"/>
              <a:t>Организационно-экономический механизм развития и повышения эффективности функционирования региональной инновационной инфраструктуры</a:t>
            </a:r>
          </a:p>
          <a:p>
            <a:pPr lvl="0"/>
            <a:r>
              <a:rPr lang="ru-RU" dirty="0"/>
              <a:t>Концепция устойчивого развития туризма в регионе</a:t>
            </a:r>
          </a:p>
          <a:p>
            <a:pPr lvl="0"/>
            <a:r>
              <a:rPr lang="ru-RU" dirty="0"/>
              <a:t>Маркетинговые исследования региональных рынков туристических услуг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01153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28E0AF3-E846-48F4-8D1F-B7B04CB80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IX. </a:t>
            </a:r>
            <a:r>
              <a:rPr lang="ru-RU" dirty="0"/>
              <a:t>Реальная экономика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C9348C5-5EA2-4AFA-8043-7CF24A719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Инфраструктура поддержки малого и среднего предпринимательства Кыргызской Республики </a:t>
            </a:r>
          </a:p>
          <a:p>
            <a:pPr lvl="0"/>
            <a:r>
              <a:rPr lang="ru-RU" dirty="0"/>
              <a:t>Государственная инновационная политика</a:t>
            </a:r>
          </a:p>
          <a:p>
            <a:pPr lvl="0"/>
            <a:r>
              <a:rPr lang="ru-RU" dirty="0"/>
              <a:t>Инвестиционная привлекательность региональной экономики</a:t>
            </a:r>
          </a:p>
          <a:p>
            <a:pPr lvl="0"/>
            <a:r>
              <a:rPr lang="ru-RU" dirty="0"/>
              <a:t>Устойчивое развитие региональной экономики</a:t>
            </a:r>
          </a:p>
          <a:p>
            <a:pPr lvl="0"/>
            <a:r>
              <a:rPr lang="ru-RU" dirty="0"/>
              <a:t>Макроэкономические механизмы повышения производительности труда в экономике</a:t>
            </a:r>
          </a:p>
          <a:p>
            <a:pPr lvl="0"/>
            <a:r>
              <a:rPr lang="ru-RU" dirty="0"/>
              <a:t>Ценовое взаимодействие организаций на отраслевых рынках</a:t>
            </a:r>
          </a:p>
          <a:p>
            <a:pPr lvl="0"/>
            <a:r>
              <a:rPr lang="ru-RU" dirty="0"/>
              <a:t>Эконометрические исследования факторов эффективности функционирования, инвестиционной и инновационной активности предприятий различных </a:t>
            </a:r>
            <a:r>
              <a:rPr lang="ru-RU"/>
              <a:t>отраслей экономики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8665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700381-A95B-40DF-A3C7-F4453D85F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Целью деятельности НИК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F0E85C6-DE1A-404A-8F58-9E1A37EA8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является выработка научно-исследовательских и проектно-изыскательских компетенций у студентов/магистрантов/аспирантов Академии в сфере цифровой трансформации экономических и управленческих процессов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CDFE106-DB76-41EE-AD05-2685DE887F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875714"/>
            <a:ext cx="4758253" cy="298228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D8A6B8AB-D35E-49AD-B1F8-88A19FEEB1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252" y="3863181"/>
            <a:ext cx="4897476" cy="306954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1DC37573-6AB5-4EE4-A857-5047693162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6505" y="3863180"/>
            <a:ext cx="2705100" cy="306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715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456264-E62E-45D8-9B3D-984DC668E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8332"/>
          </a:xfrm>
        </p:spPr>
        <p:txBody>
          <a:bodyPr>
            <a:normAutofit fontScale="90000"/>
          </a:bodyPr>
          <a:lstStyle/>
          <a:p>
            <a:r>
              <a:rPr lang="ru-RU" dirty="0"/>
              <a:t>Выпускник, освоивший дисциплину: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AD99C47-FE93-4E31-B64D-E96CCCAE9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7681"/>
            <a:ext cx="6753837" cy="501928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Должен знать: </a:t>
            </a:r>
          </a:p>
          <a:p>
            <a:r>
              <a:rPr lang="ru-RU" dirty="0"/>
              <a:t>1) знать основные теоретические подходы к анализу различных экономических и управленческих ситуаций на отраслевом и макроэкономическом уровне, и уметь правильно моделировать ситуацию с учетом технологических, поведенческих, институционально-правовых особенностей цифровой трансформации различных процессов; </a:t>
            </a:r>
          </a:p>
          <a:p>
            <a:r>
              <a:rPr lang="ru-RU" dirty="0"/>
              <a:t>2) знать специфику (международную и национальную) форм государственного предпринимательства и сотрудничества с бизнесом при формировании цифровой экономики и управления.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67C920A-A0F4-4773-8986-E25D62F23E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0513" y="1157680"/>
            <a:ext cx="4521487" cy="4429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48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AC7A29-0BC5-47FB-BDA9-8B4B613D1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Должен уметь: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4B06B90-E9C7-4A66-8FDE-CDACD283E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6688822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1) уметь выделять и соотносить негативные и позитивные факторы цифровой трансформации, определять степень их воздействия на макро- и микроэкономические показатели, на возможности ведения бизнеса и решение экологических проблем; </a:t>
            </a:r>
          </a:p>
          <a:p>
            <a:r>
              <a:rPr lang="ru-RU" dirty="0"/>
              <a:t>2) понимать особенности и возможности современных и перспективных информационно-коммуникационных технологий, составляющих основу цифровой экономики и цифрового управления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3933873-BC71-4FDC-91BD-246896A255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8275" y="1223875"/>
            <a:ext cx="3133725" cy="145732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2F087F0B-6BDD-4FBA-9AE9-D551BA9CA2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422" y="2681200"/>
            <a:ext cx="2705100" cy="145732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E2E49BE9-9075-46D0-B38D-633FEA1FC7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5850" y="4176801"/>
            <a:ext cx="3486150" cy="1603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47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DA11A2-534E-47DF-8B84-62290763B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Должен владеть: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662D297-75A4-4A7A-9562-B747B5F47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6892" y="1600201"/>
            <a:ext cx="6775508" cy="4525963"/>
          </a:xfrm>
        </p:spPr>
        <p:txBody>
          <a:bodyPr>
            <a:normAutofit/>
          </a:bodyPr>
          <a:lstStyle/>
          <a:p>
            <a:r>
              <a:rPr lang="ru-RU" dirty="0"/>
              <a:t>1) владеть методами анализа цифровой экономики, оценки эффективности цифровой трансформации государственного и муниципального управления; </a:t>
            </a:r>
          </a:p>
          <a:p>
            <a:r>
              <a:rPr lang="ru-RU" dirty="0"/>
              <a:t>2) владеть методами оценки экономической политики и функций государства в новых технологических условиях.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3BFD5E5-5A5F-40FB-A63F-864978188A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7997"/>
            <a:ext cx="2857500" cy="16002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0AB378B-EADD-41B5-AE2D-61142C060D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274" y="3088197"/>
            <a:ext cx="2857500" cy="16002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851B9888-7E5A-4778-ACA1-EE7C1C3BE0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19754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76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1EEC3C-2C55-4E92-A005-4018A1A8C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Должен демонстрировать способность и готовность: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C0C618C-3DA4-4A52-847C-354A1CDC5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применять полученные знания и практический опыт в области принятия управленческих решений при цифровой трансформации.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730E247B-F5E4-4859-94B7-6173F2432C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3025"/>
            <a:ext cx="2676525" cy="170497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E91E111B-E90A-4ECA-9CB8-BC0CC28F57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525" y="3934620"/>
            <a:ext cx="2676525" cy="170497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3BEB8F2A-04EA-4926-9E70-C78AE6F2AD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050" y="2702346"/>
            <a:ext cx="2676525" cy="1704975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7911D0B7-5B1B-48FF-83EB-CCEDCBF19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9575" y="4044585"/>
            <a:ext cx="2676525" cy="170497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FF219BEB-BDA6-474B-96CB-EC006F062A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100" y="5142826"/>
            <a:ext cx="267652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876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432A09-EA6B-4228-8518-E6C5866A8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027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/>
              <a:t>План мероприятий,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проводимые НИК «Цифровая экономика»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B5814F08-C972-41D1-90BA-760113129B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673539"/>
              </p:ext>
            </p:extLst>
          </p:nvPr>
        </p:nvGraphicFramePr>
        <p:xfrm>
          <a:off x="352337" y="855678"/>
          <a:ext cx="11543252" cy="63519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821">
                  <a:extLst>
                    <a:ext uri="{9D8B030D-6E8A-4147-A177-3AD203B41FA5}">
                      <a16:colId xmlns:a16="http://schemas.microsoft.com/office/drawing/2014/main" xmlns="" val="2704707901"/>
                    </a:ext>
                  </a:extLst>
                </a:gridCol>
                <a:gridCol w="3300824">
                  <a:extLst>
                    <a:ext uri="{9D8B030D-6E8A-4147-A177-3AD203B41FA5}">
                      <a16:colId xmlns:a16="http://schemas.microsoft.com/office/drawing/2014/main" xmlns="" val="2038595355"/>
                    </a:ext>
                  </a:extLst>
                </a:gridCol>
                <a:gridCol w="4638304">
                  <a:extLst>
                    <a:ext uri="{9D8B030D-6E8A-4147-A177-3AD203B41FA5}">
                      <a16:colId xmlns:a16="http://schemas.microsoft.com/office/drawing/2014/main" xmlns="" val="1518438417"/>
                    </a:ext>
                  </a:extLst>
                </a:gridCol>
                <a:gridCol w="936412">
                  <a:extLst>
                    <a:ext uri="{9D8B030D-6E8A-4147-A177-3AD203B41FA5}">
                      <a16:colId xmlns:a16="http://schemas.microsoft.com/office/drawing/2014/main" xmlns="" val="882552956"/>
                    </a:ext>
                  </a:extLst>
                </a:gridCol>
                <a:gridCol w="910158">
                  <a:extLst>
                    <a:ext uri="{9D8B030D-6E8A-4147-A177-3AD203B41FA5}">
                      <a16:colId xmlns:a16="http://schemas.microsoft.com/office/drawing/2014/main" xmlns="" val="1332000257"/>
                    </a:ext>
                  </a:extLst>
                </a:gridCol>
                <a:gridCol w="1347733">
                  <a:extLst>
                    <a:ext uri="{9D8B030D-6E8A-4147-A177-3AD203B41FA5}">
                      <a16:colId xmlns:a16="http://schemas.microsoft.com/office/drawing/2014/main" xmlns="" val="783568802"/>
                    </a:ext>
                  </a:extLst>
                </a:gridCol>
              </a:tblGrid>
              <a:tr h="3197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№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Мероприятия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Круг задач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Дата проведения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Ответственные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Целевая аудитория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extLst>
                  <a:ext uri="{0D108BD9-81ED-4DB2-BD59-A6C34878D82A}">
                    <a16:rowId xmlns:a16="http://schemas.microsoft.com/office/drawing/2014/main" xmlns="" val="2992675432"/>
                  </a:ext>
                </a:extLst>
              </a:tr>
              <a:tr h="6383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Интерактивный семинар для участников НИК: «Цифровая экономика»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Дать основные направления для исследований участников (разделение по темам, мероприятиям)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Выбор администратора среди магистрантов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13 декабря 2019,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18-20 ч.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А.Абдиева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Т.Жапаров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Аспиранты, магистранты, студенты, ППС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extLst>
                  <a:ext uri="{0D108BD9-81ED-4DB2-BD59-A6C34878D82A}">
                    <a16:rowId xmlns:a16="http://schemas.microsoft.com/office/drawing/2014/main" xmlns="" val="2766820764"/>
                  </a:ext>
                </a:extLst>
              </a:tr>
              <a:tr h="1068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Тренинг: «Основы цифровой грамотности»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Дать основной набор знаний и умений, которые необходимы для безопасного и эффективного использования цифровых технологий и ресурсов интернета.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(цифровое потребление, цифровые компетенции и цифровую безопасность)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10 января 2020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А.Абдиева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Т.Жапаров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Аспиранты, магистранты, студенты, ППС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extLst>
                  <a:ext uri="{0D108BD9-81ED-4DB2-BD59-A6C34878D82A}">
                    <a16:rowId xmlns:a16="http://schemas.microsoft.com/office/drawing/2014/main" xmlns="" val="194898099"/>
                  </a:ext>
                </a:extLst>
              </a:tr>
              <a:tr h="8113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Тезис-семинар для студентов, магистрантов, аспирантов НИК на тему: «Методы научных исследований»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Выработать научно-исследовательские компетенции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Февраль 2020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Весь НИК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Аспиранты, магистранты, студенты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extLst>
                  <a:ext uri="{0D108BD9-81ED-4DB2-BD59-A6C34878D82A}">
                    <a16:rowId xmlns:a16="http://schemas.microsoft.com/office/drawing/2014/main" xmlns="" val="2171771271"/>
                  </a:ext>
                </a:extLst>
              </a:tr>
              <a:tr h="6474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Тренинг для студентов, магистрантов, аспирантов НИК на тему: «Управление проектами»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Выработать проектно-экономические компетенции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Март 2020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У.Абдынасыров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Аспиранты, магистранты, студенты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extLst>
                  <a:ext uri="{0D108BD9-81ED-4DB2-BD59-A6C34878D82A}">
                    <a16:rowId xmlns:a16="http://schemas.microsoft.com/office/drawing/2014/main" xmlns="" val="683450326"/>
                  </a:ext>
                </a:extLst>
              </a:tr>
              <a:tr h="9752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Тренинг-семинар для студентов, магистрантов, аспирантов НИК на тему: «Методология проведения социологических исследований»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Выработать научно-исследовательские компетенции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extLst>
                  <a:ext uri="{0D108BD9-81ED-4DB2-BD59-A6C34878D82A}">
                    <a16:rowId xmlns:a16="http://schemas.microsoft.com/office/drawing/2014/main" xmlns="" val="2444146411"/>
                  </a:ext>
                </a:extLst>
              </a:tr>
              <a:tr h="13030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Круглый стол «Цифровые технологии и возможности бизнеса»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Digital </a:t>
                      </a:r>
                      <a:r>
                        <a:rPr lang="ru-RU" sz="1400" dirty="0">
                          <a:effectLst/>
                        </a:rPr>
                        <a:t>трансформация бизнес-процессов, облачные технологии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Новые требования к компетенциям сотрудников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Тренды в анализе данных, поддержке принятия решений, автоматизации основных процессов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20 Мая 2020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Весь НИК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Аспиранты, магистранты, студенты, Предприниматели, представители органов исполнительной власти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extLst>
                  <a:ext uri="{0D108BD9-81ED-4DB2-BD59-A6C34878D82A}">
                    <a16:rowId xmlns:a16="http://schemas.microsoft.com/office/drawing/2014/main" xmlns="" val="970025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115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6EA21CE7-6C00-409C-8006-0576395320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94806"/>
              </p:ext>
            </p:extLst>
          </p:nvPr>
        </p:nvGraphicFramePr>
        <p:xfrm>
          <a:off x="302004" y="260060"/>
          <a:ext cx="11618752" cy="6416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500">
                  <a:extLst>
                    <a:ext uri="{9D8B030D-6E8A-4147-A177-3AD203B41FA5}">
                      <a16:colId xmlns:a16="http://schemas.microsoft.com/office/drawing/2014/main" xmlns="" val="3596070509"/>
                    </a:ext>
                  </a:extLst>
                </a:gridCol>
                <a:gridCol w="2249785">
                  <a:extLst>
                    <a:ext uri="{9D8B030D-6E8A-4147-A177-3AD203B41FA5}">
                      <a16:colId xmlns:a16="http://schemas.microsoft.com/office/drawing/2014/main" xmlns="" val="3626187432"/>
                    </a:ext>
                  </a:extLst>
                </a:gridCol>
                <a:gridCol w="4918606">
                  <a:extLst>
                    <a:ext uri="{9D8B030D-6E8A-4147-A177-3AD203B41FA5}">
                      <a16:colId xmlns:a16="http://schemas.microsoft.com/office/drawing/2014/main" xmlns="" val="594111585"/>
                    </a:ext>
                  </a:extLst>
                </a:gridCol>
                <a:gridCol w="1306367">
                  <a:extLst>
                    <a:ext uri="{9D8B030D-6E8A-4147-A177-3AD203B41FA5}">
                      <a16:colId xmlns:a16="http://schemas.microsoft.com/office/drawing/2014/main" xmlns="" val="3813383881"/>
                    </a:ext>
                  </a:extLst>
                </a:gridCol>
                <a:gridCol w="941623">
                  <a:extLst>
                    <a:ext uri="{9D8B030D-6E8A-4147-A177-3AD203B41FA5}">
                      <a16:colId xmlns:a16="http://schemas.microsoft.com/office/drawing/2014/main" xmlns="" val="635374926"/>
                    </a:ext>
                  </a:extLst>
                </a:gridCol>
                <a:gridCol w="1789871">
                  <a:extLst>
                    <a:ext uri="{9D8B030D-6E8A-4147-A177-3AD203B41FA5}">
                      <a16:colId xmlns:a16="http://schemas.microsoft.com/office/drawing/2014/main" xmlns="" val="2767887398"/>
                    </a:ext>
                  </a:extLst>
                </a:gridCol>
              </a:tblGrid>
              <a:tr h="3241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№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Мероприятия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Круг задач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Дата проведения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Ответственные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Целевая аудитория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18" marR="47818" marT="0" marB="0"/>
                </a:tc>
                <a:extLst>
                  <a:ext uri="{0D108BD9-81ED-4DB2-BD59-A6C34878D82A}">
                    <a16:rowId xmlns:a16="http://schemas.microsoft.com/office/drawing/2014/main" xmlns="" val="3333360480"/>
                  </a:ext>
                </a:extLst>
              </a:tr>
              <a:tr h="6471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Круглые столы по интересам (дискуссионные клубы)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Разделение членов НИК по направлениям исследований, обсуждение, разработка записок и предложений для органов исполнительной власти, для предпринимательства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Весь НИК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Аспиранты, магистранты, студенты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36664526"/>
                  </a:ext>
                </a:extLst>
              </a:tr>
              <a:tr h="108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Фандрайзинг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по привлечению фондов для осуществления научных проектов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Поиск доноров на мероприятия и проекты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Весь НИК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Государственные и международные доноры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30816140"/>
                  </a:ext>
                </a:extLst>
              </a:tr>
              <a:tr h="822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Нетворкинг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сети единомышленников по изучению заданной темы (использование социальных сетей)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открытых площадок для обсуждения проблем (дискуссионные клубы и пр.)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Привлечение сторонних аффилированных лиц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июня 2020 года с корректировкой на перспективу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Весь НИК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Широкая заинтересованная аудитория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28485693"/>
                  </a:ext>
                </a:extLst>
              </a:tr>
              <a:tr h="6564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Брендирование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гайдлайна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(паспорта НИК может быть УДК, логотип или отличительные знаки)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марта 2020 года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Весь НИК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Абдиева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А.И.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магистранты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44662600"/>
                  </a:ext>
                </a:extLst>
              </a:tr>
              <a:tr h="9887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Научно-практическая конференция  «Цифровые технологии и трансформация финансовой системы: теория и практика»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Стратегия финансовых институтов в условиях цифровизации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Риски цифровизации для финансового сектора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Концепция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open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banking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 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Финтех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экосистемы, альтернативный сектор финансовых услуг – небанковские платежные организации,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BigTech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др.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Ноябрь 2020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Весь НИК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Аспиранты, магистранты, студенты, ППС Предприниматели, представители органов исполнительной власти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65153366"/>
                  </a:ext>
                </a:extLst>
              </a:tr>
              <a:tr h="1321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Научно-издательская деятельность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блокам исследований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Весь НИК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88103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11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TM02474572[[fn=Медицинский шаблон оформления]]</Template>
  <TotalTime>907</TotalTime>
  <Words>1787</Words>
  <Application>Microsoft Office PowerPoint</Application>
  <PresentationFormat>Произвольный</PresentationFormat>
  <Paragraphs>295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La mente</vt:lpstr>
      <vt:lpstr>Открытая</vt:lpstr>
      <vt:lpstr>КЫРГЫЗ РЕСПУБЛИКАСЫНЫН ПРЕЗИДЕНТИНЕ  КАРАШТУУ БАШКАРУУ АКАДЕМИЯСЫ   АКАДЕМИЯ ГОСУДАРСТВЕННОГО УПРАВЛЕНИЯ  ПРИ ПРЕЗИДЕНТЕ КЫРГЫЗСКОЙ РЕСПУБЛИКИ </vt:lpstr>
      <vt:lpstr>Миссия научно-исследовательской кафедры «Цифровая экономика»</vt:lpstr>
      <vt:lpstr>Целью деятельности НИК </vt:lpstr>
      <vt:lpstr>Выпускник, освоивший дисциплину:  </vt:lpstr>
      <vt:lpstr>Должен уметь: </vt:lpstr>
      <vt:lpstr>Должен владеть:  </vt:lpstr>
      <vt:lpstr>Должен демонстрировать способность и готовность: </vt:lpstr>
      <vt:lpstr>План мероприятий,  проводимые НИК «Цифровая экономика» </vt:lpstr>
      <vt:lpstr>Презентация PowerPoint</vt:lpstr>
      <vt:lpstr>Перспективный план  Научно-исследовательские  направления НИК «Цифровая экономика»  </vt:lpstr>
      <vt:lpstr>Примерные тематики магистерских исследований </vt:lpstr>
      <vt:lpstr>Презентация PowerPoint</vt:lpstr>
      <vt:lpstr>IV. «Цифровое государственное и муниципальное управление»  </vt:lpstr>
      <vt:lpstr>IV. Цифровое государственное управление</vt:lpstr>
      <vt:lpstr>IV. «Цифровое государственное и муниципальное управление» </vt:lpstr>
      <vt:lpstr>IV. «Цифровое государственное и муниципальное управление»</vt:lpstr>
      <vt:lpstr>IV. «Цифровое государственное и муниципальное управление»</vt:lpstr>
      <vt:lpstr>IV. «Цифровое государственное и муниципальное управление»</vt:lpstr>
      <vt:lpstr>Презентация PowerPoint</vt:lpstr>
      <vt:lpstr>Презентация PowerPoint</vt:lpstr>
      <vt:lpstr>VIII. Внешняя торговля в цифровую эпоху</vt:lpstr>
      <vt:lpstr>IX. Реальная экономика</vt:lpstr>
      <vt:lpstr>IX. Реальная экономика</vt:lpstr>
      <vt:lpstr>IX. Реальная экономика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НИК «Цифровая экономика»</dc:title>
  <dc:creator>Сотрудник</dc:creator>
  <cp:lastModifiedBy>Сотрудник</cp:lastModifiedBy>
  <cp:revision>39</cp:revision>
  <dcterms:created xsi:type="dcterms:W3CDTF">2019-12-10T09:57:31Z</dcterms:created>
  <dcterms:modified xsi:type="dcterms:W3CDTF">2020-03-09T09:37:10Z</dcterms:modified>
</cp:coreProperties>
</file>