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  <p:sldMasterId id="2147483897" r:id="rId2"/>
    <p:sldMasterId id="2147483918" r:id="rId3"/>
    <p:sldMasterId id="2147483939" r:id="rId4"/>
    <p:sldMasterId id="2147483960" r:id="rId5"/>
  </p:sldMasterIdLst>
  <p:notesMasterIdLst>
    <p:notesMasterId r:id="rId25"/>
  </p:notesMasterIdLst>
  <p:sldIdLst>
    <p:sldId id="288" r:id="rId6"/>
    <p:sldId id="279" r:id="rId7"/>
    <p:sldId id="276" r:id="rId8"/>
    <p:sldId id="283" r:id="rId9"/>
    <p:sldId id="280" r:id="rId10"/>
    <p:sldId id="277" r:id="rId11"/>
    <p:sldId id="267" r:id="rId12"/>
    <p:sldId id="266" r:id="rId13"/>
    <p:sldId id="265" r:id="rId14"/>
    <p:sldId id="268" r:id="rId15"/>
    <p:sldId id="270" r:id="rId16"/>
    <p:sldId id="274" r:id="rId17"/>
    <p:sldId id="286" r:id="rId18"/>
    <p:sldId id="284" r:id="rId19"/>
    <p:sldId id="285" r:id="rId20"/>
    <p:sldId id="287" r:id="rId21"/>
    <p:sldId id="271" r:id="rId22"/>
    <p:sldId id="275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25E69-2A83-4F26-A955-6C59C6113B2D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50CC1-C8A5-46AF-8A07-DA93E3A73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808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407DB272-D824-4B97-88DB-2BB3F23A21A2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2C2BFF6-1DB5-49D0-AC6C-0F1C5D864F5B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0"/>
            <a:ext cx="8762858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8"/>
            <a:ext cx="8496943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50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662656"/>
            <a:ext cx="7316390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3505210"/>
            <a:ext cx="731639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6" y="4578463"/>
            <a:ext cx="4607740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4169" y="4883024"/>
            <a:ext cx="303542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38326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2C2BFF6-1DB5-49D0-AC6C-0F1C5D864F5B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2615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5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78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7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7" y="2063396"/>
            <a:ext cx="3642119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4" y="2063396"/>
            <a:ext cx="364836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71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67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12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0"/>
            <a:ext cx="4758977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1"/>
            <a:ext cx="2698610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758976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91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49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07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351" y="89262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812" y="2922827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6042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72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1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51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4389286"/>
            <a:ext cx="2482596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3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45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80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143000" y="473273"/>
            <a:ext cx="6858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4723806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3198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1743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4723805" y="3580806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4723805" y="625079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69727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8036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Freeform 11"/>
          <p:cNvSpPr/>
          <p:nvPr/>
        </p:nvSpPr>
        <p:spPr>
          <a:xfrm>
            <a:off x="-11907" y="0"/>
            <a:ext cx="8762858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3"/>
          <p:cNvSpPr/>
          <p:nvPr/>
        </p:nvSpPr>
        <p:spPr>
          <a:xfrm>
            <a:off x="0" y="4282258"/>
            <a:ext cx="8496943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reeform 25"/>
          <p:cNvSpPr/>
          <p:nvPr/>
        </p:nvSpPr>
        <p:spPr>
          <a:xfrm>
            <a:off x="0" y="0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Freeform 14"/>
          <p:cNvSpPr/>
          <p:nvPr/>
        </p:nvSpPr>
        <p:spPr>
          <a:xfrm rot="21420000">
            <a:off x="-120650" y="293688"/>
            <a:ext cx="8524875" cy="5751512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" name="5-Point Star 24"/>
          <p:cNvSpPr/>
          <p:nvPr/>
        </p:nvSpPr>
        <p:spPr>
          <a:xfrm rot="21420000">
            <a:off x="3165475" y="5111750"/>
            <a:ext cx="387350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662656"/>
            <a:ext cx="7316390" cy="2766528"/>
          </a:xfrm>
        </p:spPr>
        <p:txBody>
          <a:bodyPr anchor="b"/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3505210"/>
            <a:ext cx="731639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575" y="4578350"/>
            <a:ext cx="4606925" cy="1163638"/>
          </a:xfrm>
        </p:spPr>
        <p:txBody>
          <a:bodyPr/>
          <a:lstStyle>
            <a:lvl1pPr algn="ctr">
              <a:defRPr sz="5400">
                <a:solidFill>
                  <a:srgbClr val="B80E0F">
                    <a:lumMod val="50000"/>
                  </a:srgbClr>
                </a:solidFill>
              </a:defRPr>
            </a:lvl1pPr>
          </a:lstStyle>
          <a:p>
            <a:pPr>
              <a:defRPr/>
            </a:pPr>
            <a:fld id="{262A38C3-7566-4379-806C-483E46AFB29A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4763" y="4883150"/>
            <a:ext cx="3035301" cy="1195388"/>
          </a:xfrm>
        </p:spPr>
        <p:txBody>
          <a:bodyPr/>
          <a:lstStyle>
            <a:lvl1pPr algn="r">
              <a:defRPr lang="en-US" sz="5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225" y="3832225"/>
            <a:ext cx="681038" cy="498475"/>
          </a:xfrm>
        </p:spPr>
        <p:txBody>
          <a:bodyPr/>
          <a:lstStyle>
            <a:lvl1pPr>
              <a:defRPr sz="2400" smtClean="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E38D8B9F-A4EE-49E9-8B87-726443219D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8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8D724-D7E0-43E3-B8C7-6FA88F928A1F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24C52-A1C4-4118-8B55-35F99937F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943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/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CC109-1B17-4D76-90C5-1AD27ACEF063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F6A0-D69E-4EC1-AB95-D7E3A4029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74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EFAE7-E254-45B0-A030-506BF55B8B93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79BEA-6013-42B6-B0BD-1CB61EA53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626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7" y="2063396"/>
            <a:ext cx="3642119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4" y="2063396"/>
            <a:ext cx="364836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FE306-1FAB-49AB-B5E9-79720B2DE778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80A8-FE53-41C0-B689-69424EDB7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16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73E5-557D-45A1-B386-68566C50BF08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1D474-9468-43BD-B928-B9D643473C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32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045ED-ECD8-495F-9100-AA451F81D2D4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DFDC-9272-4F81-A88A-11E6E9DF5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7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148AB-CB1F-44DA-978E-8865F94EDFF8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5768F-D612-436C-A2F7-A2BF9A539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6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0"/>
            <a:ext cx="4758977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1"/>
            <a:ext cx="2698610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758976" cy="2362481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DF20D-7CA3-45DD-9889-95D64BAF1D97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B501-3C31-450B-B71F-B5A21588D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054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48473-6E67-447D-8B98-6CA895AA460A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4ABDB-6323-423C-9338-73B21D36D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47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DD55A-1CEC-4BD7-85EC-60F23432DBC8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F98D6-1617-43B2-9C34-465862009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999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350" y="892175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4950" y="2922588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/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4FD69-D314-48FF-A366-5430538C480B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903184-7EAA-4E4C-85A8-3310EC17D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57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9E355-A17E-4523-AA6D-2FF4AA2B3A56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5509D-4595-4999-87DF-618FC0948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245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1" y="2639658"/>
            <a:ext cx="2482596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497CA-074D-41E1-B65B-F2B0307B0C80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964B4-F8D7-4063-849F-BF9D6C917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8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4389286"/>
            <a:ext cx="2482596" cy="98530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2C839-F08F-42A6-AED0-AEEE31E434A4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3A2CE-D34F-421D-AA08-1A82E9063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1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DAE95-7074-469B-8435-D29378823D88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4FB8E-7DDA-44E0-AE2E-C2AE906A1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181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6E21E-075E-48D3-9408-72B96B9D6185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0598-693E-40E4-8BE3-BCA1C5B36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42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143000" y="473273"/>
            <a:ext cx="6858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4723806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srgbClr val="5C0708"/>
                </a:solidFill>
                <a:latin typeface="Impac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fld id="{6491E2BA-D0D8-43E4-8FD6-1293D04D2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39307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rgbClr val="5C0708"/>
                </a:solidFill>
                <a:latin typeface="Impac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fld id="{6E22006A-BA04-44CF-8E7F-7C32EFBED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52771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4723805" y="3580806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4723805" y="625079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85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69727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rgbClr val="5C0708"/>
                </a:solidFill>
                <a:latin typeface="Impac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fld id="{3DEE2B15-9DBB-4215-A5D1-F849924E1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7842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Freeform 11"/>
          <p:cNvSpPr/>
          <p:nvPr/>
        </p:nvSpPr>
        <p:spPr>
          <a:xfrm>
            <a:off x="-11907" y="0"/>
            <a:ext cx="8762858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3"/>
          <p:cNvSpPr/>
          <p:nvPr/>
        </p:nvSpPr>
        <p:spPr>
          <a:xfrm>
            <a:off x="0" y="4282258"/>
            <a:ext cx="8496943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reeform 25"/>
          <p:cNvSpPr/>
          <p:nvPr/>
        </p:nvSpPr>
        <p:spPr>
          <a:xfrm>
            <a:off x="0" y="0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Freeform 14"/>
          <p:cNvSpPr/>
          <p:nvPr/>
        </p:nvSpPr>
        <p:spPr>
          <a:xfrm rot="21420000">
            <a:off x="-120650" y="293688"/>
            <a:ext cx="8524875" cy="5751512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" name="5-Point Star 24"/>
          <p:cNvSpPr/>
          <p:nvPr/>
        </p:nvSpPr>
        <p:spPr>
          <a:xfrm rot="21420000">
            <a:off x="3165475" y="5111750"/>
            <a:ext cx="387350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662656"/>
            <a:ext cx="7316390" cy="2766528"/>
          </a:xfrm>
        </p:spPr>
        <p:txBody>
          <a:bodyPr anchor="b"/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3505210"/>
            <a:ext cx="731639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575" y="4578350"/>
            <a:ext cx="4606925" cy="1163638"/>
          </a:xfrm>
        </p:spPr>
        <p:txBody>
          <a:bodyPr/>
          <a:lstStyle>
            <a:lvl1pPr algn="ctr">
              <a:defRPr sz="5400">
                <a:solidFill>
                  <a:srgbClr val="B80E0F">
                    <a:lumMod val="50000"/>
                  </a:srgbClr>
                </a:solidFill>
              </a:defRPr>
            </a:lvl1pPr>
          </a:lstStyle>
          <a:p>
            <a:pPr>
              <a:defRPr/>
            </a:pPr>
            <a:fld id="{77956CFE-31D8-42B1-BA41-C5C188F23180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4763" y="4883150"/>
            <a:ext cx="3035301" cy="1195388"/>
          </a:xfrm>
        </p:spPr>
        <p:txBody>
          <a:bodyPr/>
          <a:lstStyle>
            <a:lvl1pPr algn="r">
              <a:defRPr lang="en-US" sz="5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225" y="3832225"/>
            <a:ext cx="681038" cy="498475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</a:defRPr>
            </a:lvl1pPr>
          </a:lstStyle>
          <a:p>
            <a:fld id="{139AB4B3-D46A-4238-A754-A927541BC36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975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55D51-9C22-4165-B84E-CFFC31842532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63C8BCA-1D3C-4F43-9519-C5711702241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707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/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C738C-2BD8-4B6E-99C3-A24A016EDC52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6B98D-F6EE-4496-B6DE-4B782B50AB6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4795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11EF6-D524-4B7D-8F90-0D53047523F6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64DC066-C112-421F-BE56-0EA9CE9E66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2429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7" y="2063396"/>
            <a:ext cx="3642119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4" y="2063396"/>
            <a:ext cx="364836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6D9F0-CD57-43C4-9372-DAC508EF8436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D711271-9E86-4C33-8552-70EC614512B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268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FBDBF-8844-4320-81AD-0619797E386A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BCBE1-FC46-4A9A-BDC9-4EA63E84B6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981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44D4-2636-4B05-BEC2-259307811389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80276-0C6B-4AA9-8E03-E5DBF13AB4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2631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55901-20EB-44DB-9EA7-AC43CF76294B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9EC92F5-B603-4256-8E2B-DA9F8F380A0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9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0"/>
            <a:ext cx="4758977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1"/>
            <a:ext cx="2698610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758976" cy="2362481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17E4-2747-4D0B-A0EC-7411F853619A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39063-1990-4419-8262-F22FE96897A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50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010C4-3261-44D4-833E-5FF38533AC0A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2061-A6C3-4BF7-9C48-FD4F88F0803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4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66C5F-B4B8-4F24-939B-6C8A74BC7E1A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183B2-D324-48D1-9807-730700C41A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21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350" y="892175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4950" y="2922588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/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91AC1-B3D0-44DF-90CB-356278D455B0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36FCE43-6002-4FF7-8525-1FA04170C27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636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6B19-3292-47EF-8739-89F49BFAE81F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C87EC-EF1D-4BA1-AD93-775EDB7B20D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590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1" y="2639658"/>
            <a:ext cx="2482596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1C06E-4309-4D98-8CD8-98C5C2F47667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BCC0AC4A-3949-48E3-B0F0-259BB0EB901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03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4389286"/>
            <a:ext cx="2482596" cy="98530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4DCAE-5AF8-411C-B34E-3310CB767FE9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DBDAF5B5-8437-4576-8D5A-56E5F3C0E99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627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68E85-5593-4BDE-8F4B-910B7662693A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EA7BF38-3724-4913-9A92-7B3552717E2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0601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0D0AA-5A0E-4771-9237-F8B8FB91D60E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184749B-4A05-4CC7-86B6-D00C567BC1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97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143000" y="473273"/>
            <a:ext cx="6858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92969" y="4723806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573285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5C0708"/>
                </a:solidFill>
                <a:latin typeface="Impac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41F15C25-1F57-4841-94AE-6F18ABBC52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2769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5C0708"/>
                </a:solidFill>
                <a:latin typeface="Impac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08482E94-55F1-410C-A1D0-48533488690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45152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4723805" y="3580806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4723805" y="625079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85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669727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5C0708"/>
                </a:solidFill>
                <a:latin typeface="Impac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fld id="{F4200368-7965-47D9-81E7-9594F2BB35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95338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5090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09.03.2020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766771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09.03.2020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62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09.03.2020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5238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09.03.2020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3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09.03.2020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1490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09.03.2020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484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09.03.2020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78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09.03.2020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0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09.03.2020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84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09.03.2020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6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0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1962D73-7C7D-4C03-ADC6-6BB8F07559B5}" type="datetimeFigureOut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09.03.2020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2C2BFF6-1DB5-49D0-AC6C-0F1C5D864F5B}" type="slidenum">
              <a:rPr lang="ru-RU" smtClean="0">
                <a:solidFill>
                  <a:srgbClr val="B80E0F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8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1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Brickwork-HD-R1a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-19050" y="0"/>
            <a:ext cx="9004300" cy="6643688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2524" cy="6420230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685800"/>
            <a:ext cx="7797800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063750"/>
            <a:ext cx="7797800" cy="331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700" y="5757863"/>
            <a:ext cx="283845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3200" cap="all" baseline="0">
                <a:solidFill>
                  <a:srgbClr val="B80E0F">
                    <a:lumMod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7DA56825-0721-426E-8111-4D23076F58CF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5757863"/>
            <a:ext cx="4124325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3200" cap="all" baseline="0">
                <a:solidFill>
                  <a:srgbClr val="B80E0F">
                    <a:lumMod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4875" y="5757863"/>
            <a:ext cx="681038" cy="498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200" smtClean="0">
                <a:solidFill>
                  <a:srgbClr val="5C070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058CB-D12E-458C-94C2-DDBA83AA68E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80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Brickwork-HD-R1a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-19050" y="0"/>
            <a:ext cx="9004300" cy="6643688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2524" cy="6420230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685800"/>
            <a:ext cx="7797800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063750"/>
            <a:ext cx="7797800" cy="331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700" y="5757863"/>
            <a:ext cx="283845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3200" cap="all" baseline="0">
                <a:solidFill>
                  <a:srgbClr val="B80E0F">
                    <a:lumMod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F68C7DB4-24EF-460B-B27B-C32F9DA3BAA6}" type="datetimeFigureOut">
              <a:rPr lang="ru-RU"/>
              <a:pPr>
                <a:defRPr/>
              </a:pPr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5757863"/>
            <a:ext cx="4124325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3200" cap="all" baseline="0">
                <a:solidFill>
                  <a:srgbClr val="B80E0F">
                    <a:lumMod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4875" y="5757863"/>
            <a:ext cx="681038" cy="498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200">
                <a:solidFill>
                  <a:srgbClr val="5C070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C6C22C-7290-42EE-896F-F55533636D8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2812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09.03.2020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6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PowerPoint_97-2003_Presentation1.ppt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44"/>
            <a:ext cx="8229600" cy="591319"/>
          </a:xfrm>
        </p:spPr>
        <p:txBody>
          <a:bodyPr numCol="2">
            <a:normAutofit fontScale="90000"/>
          </a:bodyPr>
          <a:lstStyle/>
          <a:p>
            <a:pPr algn="ctr"/>
            <a:r>
              <a:rPr lang="ru-RU" sz="900" dirty="0" smtClean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  <a:t>КЫРГЫЗ РЕСПУБЛИКАСЫНЫН ПРЕЗИДЕНТИНЕ </a:t>
            </a:r>
            <a:br>
              <a:rPr lang="ru-RU" sz="900" dirty="0" smtClean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900" dirty="0" smtClean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  <a:t>КАРАШТУУ БАШКАРУУ АКАДЕМИЯСЫ</a:t>
            </a:r>
            <a: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  <a:t>АКАДЕМИЯ ГОСУДАРСТВЕННОГО УПРАВЛЕНИЯ </a:t>
            </a:r>
            <a:b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  <a:t>ПРИ ПРЕЗИДЕНТЕ КЫРГЫЗСКОЙ РЕСПУБЛИКИ</a:t>
            </a:r>
            <a:br>
              <a:rPr lang="ru-RU" sz="900" dirty="0">
                <a:solidFill>
                  <a:srgbClr val="00589A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900" dirty="0">
              <a:solidFill>
                <a:srgbClr val="00589A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6057" y="6615180"/>
            <a:ext cx="4032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СИЛЬНЫЕ КАДРЫ, СИЛЬНАЯ СТРАНА</a:t>
            </a:r>
            <a:endParaRPr lang="ru-RU" sz="900" b="1" cap="all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Kana\Desktop\вамва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5334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516" y="180612"/>
            <a:ext cx="4476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ru-RU" dirty="0" smtClean="0"/>
          </a:p>
          <a:p>
            <a:pPr marL="109728" indent="0" algn="ctr">
              <a:buNone/>
            </a:pPr>
            <a:r>
              <a:rPr lang="ru-RU" sz="5400" dirty="0">
                <a:solidFill>
                  <a:srgbClr val="0070C0"/>
                </a:solidFill>
              </a:rPr>
              <a:t>НИК </a:t>
            </a:r>
            <a:endParaRPr lang="ru-RU" sz="5400" dirty="0" smtClean="0">
              <a:solidFill>
                <a:srgbClr val="0070C0"/>
              </a:solidFill>
            </a:endParaRPr>
          </a:p>
          <a:p>
            <a:pPr marL="109728" indent="0" algn="ctr">
              <a:buNone/>
            </a:pPr>
            <a:r>
              <a:rPr lang="ru-RU" sz="5400" dirty="0">
                <a:solidFill>
                  <a:srgbClr val="0070C0"/>
                </a:solidFill>
              </a:rPr>
              <a:t>«ПАРЛАМЕНТАРИЗМ И</a:t>
            </a:r>
          </a:p>
          <a:p>
            <a:pPr marL="109728" indent="0" algn="ctr">
              <a:buNone/>
            </a:pPr>
            <a:r>
              <a:rPr lang="ru-RU" sz="5400" dirty="0">
                <a:solidFill>
                  <a:srgbClr val="0070C0"/>
                </a:solidFill>
              </a:rPr>
              <a:t> ПОЛИТИЧЕСКИЕ  ПРОЦЕССЫ»</a:t>
            </a:r>
            <a:endParaRPr lang="ru-RU" sz="5400" dirty="0" smtClean="0">
              <a:solidFill>
                <a:srgbClr val="0070C0"/>
              </a:solidFill>
            </a:endParaRPr>
          </a:p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работы </a:t>
            </a:r>
            <a:r>
              <a:rPr lang="ru-RU" dirty="0" smtClean="0"/>
              <a:t>НИК на 2020г.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92323393"/>
              </p:ext>
            </p:extLst>
          </p:nvPr>
        </p:nvGraphicFramePr>
        <p:xfrm>
          <a:off x="1" y="1628800"/>
          <a:ext cx="8964487" cy="4697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5228"/>
                <a:gridCol w="3716547"/>
                <a:gridCol w="2241356"/>
                <a:gridCol w="2241356"/>
              </a:tblGrid>
              <a:tr h="210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Мероприятие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Дата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Ответственные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15" marR="48715" marT="0" marB="0"/>
                </a:tc>
              </a:tr>
              <a:tr h="420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Определение общей кафедральной темы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Январь 2020г.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Торогельдиева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Б.М.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</a:tr>
              <a:tr h="841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Проведение методологических семинаров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 квартал один раз</a:t>
                      </a:r>
                      <a:endParaRPr lang="ru-RU" sz="16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ППС кафедры с участием аспирантов и студентов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</a:tr>
              <a:tr h="841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тематического круглого столов на тему «Религиозная идентичность молодежи Кыргызстана»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Март 2020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ППС кафедры с участием аспирантов и студентов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</a:tr>
              <a:tr h="841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Организация 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республиканской конференции:</a:t>
                      </a:r>
                      <a:r>
                        <a:rPr lang="ru-RU" sz="16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Миграционные процессы: реалии и перспективы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Май 2020 г.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ППС кафедры с участием аспирантов и студентов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</a:tr>
              <a:tr h="1043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Участие ППС, аспирантов и студентов на международных, республиканских и вузовских форумах, конференциях.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Постоянное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информирование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ППС кафедры с участием аспирантов и студентов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8715" marR="487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48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работы НИК   на </a:t>
            </a:r>
            <a:r>
              <a:rPr lang="ru-RU" dirty="0" smtClean="0"/>
              <a:t> 2020г</a:t>
            </a:r>
            <a:r>
              <a:rPr lang="ru-RU" dirty="0"/>
              <a:t>.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29457258"/>
              </p:ext>
            </p:extLst>
          </p:nvPr>
        </p:nvGraphicFramePr>
        <p:xfrm>
          <a:off x="1" y="1628800"/>
          <a:ext cx="9144000" cy="5830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0552"/>
                <a:gridCol w="3791447"/>
                <a:gridCol w="2285762"/>
                <a:gridCol w="2286239"/>
              </a:tblGrid>
              <a:tr h="210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Мероприятие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Дата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15" marR="48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Ответственные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15" marR="48715" marT="0" marB="0"/>
                </a:tc>
              </a:tr>
              <a:tr h="420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  <a:tr h="841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Написание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научных статьей по 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общей кафедральной теме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Ноябрь 2020 г.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ППС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кафедры, аспиранты 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студенты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1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Поиск грантов для проведения социологических и полевых исследовательских работ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постоянно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ППС кафедры с участием аспирантов и студентов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1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Обсуждение  докторских и кандидатских диссертаций по специальности 23.00.02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течении года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ППС кафедры с участием аспирантов и студентов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3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7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Предлагаемые  темы магистерских диссертаций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Б.М.Торогельдиевой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(1)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412776"/>
            <a:ext cx="8928992" cy="4896544"/>
          </a:xfrm>
        </p:spPr>
        <p:txBody>
          <a:bodyPr>
            <a:noAutofit/>
          </a:bodyPr>
          <a:lstStyle/>
          <a:p>
            <a:r>
              <a:rPr lang="ru-RU" sz="1800" dirty="0">
                <a:latin typeface="Arial" pitchFamily="34" charset="0"/>
                <a:cs typeface="Arial" pitchFamily="34" charset="0"/>
              </a:rPr>
              <a:t>1.	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Становление парламентской системы в КР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2.	Избирательная система в Кыргызстане  как фактор становления и развития парламентаризма (также можно на уровне области): реалии и тенденции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3.	Религиозная политика КР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4.	Государственная политика в становлении религиозного образования в КР.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5.	Политическая культура в КР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6.	Управление миграционными процессами в КР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7.	Роль неформальных институтов (курултаи,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шерине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 др.) в государственном управлении и политическом процессе в КР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8.	Место технологии (политический имидж, политический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кансалтинг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 др.) в политических процессах в КР.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9.	Политические конфликты в КР: опыт и пути их разрешения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10.	Роль социальных сетей в политических процессах в КР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11.	Участие политических партий в формировании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Жогорку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Кенеш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12.	Парламентская деятельность политических партий в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Жогорку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Кенеш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13. Совершенствование избирательного процесса в местные органы власти КР</a:t>
            </a:r>
          </a:p>
          <a:p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2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Предлагаемые  темы магистерских диссертаций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Б.М.Торогельдиевой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(2)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556792"/>
            <a:ext cx="8928992" cy="4752528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13.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Формирование национальных ценностей органами государственного управления КР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14.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	Демографический фактор  как стратегическая возможность  развития  Кыргызской Республики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15.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	Экономический  фактор как стратегическая возможность развития  Кыргызской Республики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16.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	Туризм как стратегическая возможность развития  Кыргызской Республики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17.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	Стратегия трудовой миграции КР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18.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	Швейная отрасль как стратегический прорыв в экономике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КР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Стратегия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развития сельского хозяйства в КР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19.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	 Стратегия развития регионов КР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20.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	 Стратегия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цифровизации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КР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21.       Деятельность молодежного крыла в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Жогорку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Кенеш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КР.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22.      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Религиозная идентичность молодежи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Кыргызстана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23.         Гражданская идентичность молодежи Кыргызстана и т.д.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7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Предлагаемые  темы магистерских диссертаций </a:t>
            </a:r>
            <a:r>
              <a:rPr lang="ru-RU" b="1" dirty="0" smtClean="0"/>
              <a:t> </a:t>
            </a:r>
            <a:r>
              <a:rPr lang="ru-RU" b="1" dirty="0" err="1" smtClean="0"/>
              <a:t>Хамисова</a:t>
            </a:r>
            <a:r>
              <a:rPr lang="ru-RU" b="1" dirty="0" smtClean="0"/>
              <a:t> В.М. (1)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447800"/>
            <a:ext cx="9001000" cy="5005536"/>
          </a:xfrm>
        </p:spPr>
        <p:txBody>
          <a:bodyPr>
            <a:noAutofit/>
          </a:bodyPr>
          <a:lstStyle/>
          <a:p>
            <a:r>
              <a:rPr lang="ru-RU" sz="1400" dirty="0"/>
              <a:t>1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. Повышение потенциала государственных органов по работе с миграцией населения КР через активность курсов повышения квалификации специалистов.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2. Укрепление сотрудничества государственных органов и гражданского общества в проведении активной информационной работы среди населения КР о рисках и возможностях миграции.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3. Повышение роли групп взаимопомощи населения КР для получения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микрокредитов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и дальнейшему эффективному ведению бизнеса.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4. Содействие органам ГМУ по экологическому развитию сельских районов КР посредством предоставления кредитов семьям мигрантов.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5. Анализ управления рынками 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Дордой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и Карасу, проходящих цифровую трансформацию, и выработка государственной политики по их поддержки.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6. Анализ существующих законодательных и нормативно-правовых актов КР о преодолении экстремизма и терроризма  для выработки предложений по их корректировке.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7. Определение приоритетных направлений реформирования государственных сервисов МВД КР на основе внедрения цифровых платформ.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8. Оценка экспортного потенциала швейной промышленности Кыргызстана для разработки практических предложений по расширению экспорта продукции и услуг.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9. Анализ земельного учета и регистрации прав землевладения в КР для формирования предложений по совершенствованию земельного законодательства.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10. Разработка предложений по совершенствованию системы официальной статистической отчетности в целях получения мэрией города  Бишкек достоверных данных для принятия управленческих решений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Предлагаемые  темы магистерских диссертаций  </a:t>
            </a:r>
            <a:r>
              <a:rPr lang="ru-RU" dirty="0" err="1"/>
              <a:t>Хамисова</a:t>
            </a:r>
            <a:r>
              <a:rPr lang="ru-RU" dirty="0"/>
              <a:t> В.М. </a:t>
            </a:r>
            <a:r>
              <a:rPr lang="ru-RU" dirty="0" smtClean="0"/>
              <a:t>(2)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363272" cy="5077544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11. Разработка методики расчета нормативов численности работников муниципальных органов КР для обеспечения нужд развития регионов республики.</a:t>
            </a:r>
          </a:p>
          <a:p>
            <a:r>
              <a:rPr lang="ru-RU" b="1" dirty="0"/>
              <a:t>12. Обоснование норм оплаты медицинской амбулаторной помощи, направленной на повышение доступности и качества здравоохранения в регионах Кыргызстана.</a:t>
            </a:r>
          </a:p>
          <a:p>
            <a:r>
              <a:rPr lang="ru-RU" b="1" dirty="0" smtClean="0"/>
              <a:t>13</a:t>
            </a:r>
            <a:r>
              <a:rPr lang="ru-RU" b="1" dirty="0"/>
              <a:t>. Анализ эффективности инструментов обратной связи и участия граждан в вопросах государственного и муниципального управления с использованием информационных технологий</a:t>
            </a:r>
            <a:r>
              <a:rPr lang="ru-RU" b="1" dirty="0" smtClean="0"/>
              <a:t>.</a:t>
            </a:r>
          </a:p>
          <a:p>
            <a:r>
              <a:rPr lang="ru-RU" b="1" dirty="0"/>
              <a:t>14. Разработка методики расчета нормативов численности сотрудников органов местного самоуправления муниципальных образований юга Кыргызстана.</a:t>
            </a:r>
          </a:p>
          <a:p>
            <a:r>
              <a:rPr lang="ru-RU" b="1" dirty="0"/>
              <a:t>15. Формирование основ Концепции мониторинга и оценок состояния атмосферного воздуха в городах Бишкек и Ош.</a:t>
            </a:r>
          </a:p>
          <a:p>
            <a:r>
              <a:rPr lang="ru-RU" b="1" dirty="0"/>
              <a:t>16. Оценка состояния </a:t>
            </a:r>
            <a:r>
              <a:rPr lang="ru-RU" b="1" dirty="0" err="1"/>
              <a:t>рекетерства</a:t>
            </a:r>
            <a:r>
              <a:rPr lang="ru-RU" b="1" dirty="0"/>
              <a:t> в школах города Бишкек и создание «дорожной карты» мер по его преодолению.</a:t>
            </a:r>
          </a:p>
          <a:p>
            <a:r>
              <a:rPr lang="ru-RU" b="1" dirty="0"/>
              <a:t>17. Оценка доверия населения КР к деятельности государственных и муниципальных органов Кыргызстана для совершенствования работы лиц, принимающих решения.</a:t>
            </a:r>
          </a:p>
          <a:p>
            <a:r>
              <a:rPr lang="ru-RU" b="1" dirty="0"/>
              <a:t>18. Организационно-кадровый аудит органов исполнительной власти Чуйской </a:t>
            </a:r>
            <a:r>
              <a:rPr lang="ru-RU" b="1" dirty="0" err="1"/>
              <a:t>робласти</a:t>
            </a:r>
            <a:r>
              <a:rPr lang="ru-RU" b="1" dirty="0"/>
              <a:t>.</a:t>
            </a:r>
          </a:p>
          <a:p>
            <a:r>
              <a:rPr lang="ru-RU" b="1" dirty="0"/>
              <a:t>19. Разработка системы показателей оценки профессиональной служебной деятельности государственных служащих Иссык-Кульской области.</a:t>
            </a:r>
          </a:p>
          <a:p>
            <a:r>
              <a:rPr lang="ru-RU" b="1" dirty="0"/>
              <a:t>20. Оценка эффективности деятельности государственных органов по реализации Национальной стратегии развития КР на 2018-2040 гг.</a:t>
            </a:r>
          </a:p>
          <a:p>
            <a:r>
              <a:rPr lang="ru-RU" b="1" dirty="0"/>
              <a:t>21. Создание методики оценки кадрового состава органов исполнительной власти </a:t>
            </a:r>
            <a:r>
              <a:rPr lang="ru-RU" b="1" dirty="0" err="1"/>
              <a:t>Джалал-Абадской</a:t>
            </a:r>
            <a:r>
              <a:rPr lang="ru-RU" b="1" dirty="0"/>
              <a:t> области.</a:t>
            </a:r>
          </a:p>
          <a:p>
            <a:r>
              <a:rPr lang="ru-RU" b="1" dirty="0"/>
              <a:t>22. Экспертно-аналитическое сопровождение состояния спорных участков на границе с Таджикистаном.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4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Предлагаемые  темы Магистерских диссертаций  </a:t>
            </a:r>
            <a:r>
              <a:rPr lang="ru-RU" dirty="0" err="1" smtClean="0"/>
              <a:t>Егеналиева</a:t>
            </a:r>
            <a:r>
              <a:rPr lang="ru-RU" dirty="0" smtClean="0"/>
              <a:t> М.С.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1.	Проблемы развития парламентаризма в современном Кыргызстане.</a:t>
            </a:r>
          </a:p>
          <a:p>
            <a:r>
              <a:rPr lang="ru-RU" dirty="0"/>
              <a:t>2.	Институт президентства на постсоветском пространстве: генезис и трансформация моделей</a:t>
            </a:r>
          </a:p>
          <a:p>
            <a:r>
              <a:rPr lang="ru-RU" dirty="0"/>
              <a:t>3.	Особенности миграционных процессов в Кыргызстане: политологический аспект</a:t>
            </a:r>
          </a:p>
          <a:p>
            <a:r>
              <a:rPr lang="ru-RU" dirty="0"/>
              <a:t>4.	Проблемы приграничья в контексте защиты территориальной целостности Кыргызстана</a:t>
            </a:r>
          </a:p>
          <a:p>
            <a:r>
              <a:rPr lang="ru-RU" dirty="0"/>
              <a:t>5.	Государственная политика по модернизации системы высшего образования в современном Кыргызстане</a:t>
            </a:r>
          </a:p>
          <a:p>
            <a:r>
              <a:rPr lang="ru-RU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8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Предлагаемые  темы </a:t>
            </a:r>
            <a:r>
              <a:rPr lang="ru-RU" dirty="0" smtClean="0"/>
              <a:t>магистерских </a:t>
            </a:r>
            <a:r>
              <a:rPr lang="ru-RU" dirty="0"/>
              <a:t>диссертаций </a:t>
            </a:r>
            <a:r>
              <a:rPr lang="ru-RU" dirty="0" smtClean="0"/>
              <a:t> </a:t>
            </a:r>
            <a:r>
              <a:rPr lang="ru-RU" dirty="0" err="1" smtClean="0"/>
              <a:t>Эсенбаева</a:t>
            </a:r>
            <a:r>
              <a:rPr lang="ru-RU" dirty="0" smtClean="0"/>
              <a:t> А.Э.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447800"/>
            <a:ext cx="8856984" cy="5077544"/>
          </a:xfrm>
        </p:spPr>
        <p:txBody>
          <a:bodyPr>
            <a:noAutofit/>
          </a:bodyPr>
          <a:lstStyle/>
          <a:p>
            <a:r>
              <a:rPr lang="ru-RU" sz="1400" dirty="0"/>
              <a:t>1.	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Повышение эффективности работы   Аппарата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Жогорку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Кенеша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Кыргызской Республики с гражданским сектором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2.	Роль политических партий в модернизации политической системы Кыргызской Республики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3.	Выборы депутатов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Жогорку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Кенеша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Кыргызской Республики (2010-2015 гг.)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4.	Выборы депутатов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Жогорку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Кенеша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Кыргызской Республики (2015-2020 гг.)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5.	Формирование имиджа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Жогорку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Кенеша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Кыргызской Республики  в средствах массовой информации  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6.	Особенности законодательного процесса в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Жогорку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Кенеше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Кыргызской Республики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7.	Формирование имиджа политического деятеля в современном Кыргызстане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8.	Роль политических партий в системе государственного управления Кыргызской Республике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9.	Особенности феномена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клановости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и трайбализма в трансформационном политическом процессе Кыргызстана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10.	 Особенности влияние парламентских фракций в укрепление потенциала института парламентаризма в Кыргызской Республике</a:t>
            </a:r>
          </a:p>
          <a:p>
            <a:pPr marL="320040" lvl="1" indent="0"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11.	 Совершенствование института выборов Кыргызской Республики  в условиях современности (Президентские выборы 2011 и 2017 гг.)</a:t>
            </a:r>
          </a:p>
          <a:p>
            <a:pPr lvl="1"/>
            <a:r>
              <a:rPr lang="ru-RU" sz="1400" dirty="0">
                <a:latin typeface="Arial" pitchFamily="34" charset="0"/>
                <a:cs typeface="Arial" pitchFamily="34" charset="0"/>
              </a:rPr>
              <a:t>12.	 Роль политических партий в развитии парламентаризма в Кыргызской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Республике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Предлагаемые  темы Магистерских диссертаций  </a:t>
            </a:r>
            <a:r>
              <a:rPr lang="ru-RU" dirty="0" err="1"/>
              <a:t>Эсенбаева</a:t>
            </a:r>
            <a:r>
              <a:rPr lang="ru-RU" dirty="0"/>
              <a:t> А.Э</a:t>
            </a:r>
            <a:r>
              <a:rPr lang="ru-RU" dirty="0" smtClean="0"/>
              <a:t>..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340768"/>
            <a:ext cx="9001000" cy="4679032"/>
          </a:xfrm>
        </p:spPr>
        <p:txBody>
          <a:bodyPr>
            <a:noAutofit/>
          </a:bodyPr>
          <a:lstStyle/>
          <a:p>
            <a:r>
              <a:rPr lang="ru-RU" sz="1300" dirty="0"/>
              <a:t>12.	 Роль политических партий в развитии парламентаризма в Кыргызской Республике</a:t>
            </a:r>
          </a:p>
          <a:p>
            <a:r>
              <a:rPr lang="ru-RU" sz="1300" dirty="0"/>
              <a:t>13.	 Избирательный процесс как механизм реализации избирательного права граждан в Кыргызской Республике</a:t>
            </a:r>
          </a:p>
          <a:p>
            <a:r>
              <a:rPr lang="ru-RU" sz="1300" dirty="0"/>
              <a:t>14.	 Влияние избирательной системы на развитие демократии в Кыргызской Республике</a:t>
            </a:r>
          </a:p>
          <a:p>
            <a:r>
              <a:rPr lang="ru-RU" sz="1300" dirty="0"/>
              <a:t>15.	 Повышение роли избирательной системы в развитии современной демократии в Кыргызской Республике</a:t>
            </a:r>
          </a:p>
          <a:p>
            <a:r>
              <a:rPr lang="ru-RU" sz="1300" dirty="0"/>
              <a:t>16.	 Пути совершенствования избирательной системы в современном Кыргызстане по развитию народной демократии</a:t>
            </a:r>
          </a:p>
          <a:p>
            <a:r>
              <a:rPr lang="ru-RU" sz="1300" dirty="0"/>
              <a:t>17.	 Политическая коммуникация и власть в избирательном процессе Кыргызской Республики</a:t>
            </a:r>
          </a:p>
          <a:p>
            <a:r>
              <a:rPr lang="ru-RU" sz="1300" dirty="0"/>
              <a:t>18.	 Политические кампании в современном обществе: общие тенденции на примере парламентских выборов в Кыргызской Республике (2010-2015 гг.)</a:t>
            </a:r>
          </a:p>
          <a:p>
            <a:r>
              <a:rPr lang="ru-RU" sz="1300" dirty="0"/>
              <a:t>19.	 Политические технологии как инструмент проведения избирательных кампаний в Кыргызской Республике</a:t>
            </a:r>
          </a:p>
          <a:p>
            <a:r>
              <a:rPr lang="ru-RU" sz="1300" dirty="0"/>
              <a:t>20.	 Особенности применения политических технологий в избирательных процессах в Кыргызской Республике</a:t>
            </a:r>
          </a:p>
          <a:p>
            <a:r>
              <a:rPr lang="ru-RU" sz="1300" dirty="0"/>
              <a:t>21.	 Электоральная активность населения в процессе проведения демократических выборов в Кыргызской Республике</a:t>
            </a:r>
          </a:p>
          <a:p>
            <a:r>
              <a:rPr lang="ru-RU" sz="1300" dirty="0"/>
              <a:t>22.	 Технологии пропаганды политических партий в избирательных кампаниях Кыргызской Республики</a:t>
            </a:r>
          </a:p>
          <a:p>
            <a:r>
              <a:rPr lang="ru-RU" sz="1300" dirty="0"/>
              <a:t>23.	 Роль СМИ в избирательной кампании Кыргызской Республики</a:t>
            </a:r>
          </a:p>
          <a:p>
            <a:r>
              <a:rPr lang="ru-RU" sz="1300" dirty="0"/>
              <a:t>24.	 Технологии "черного ПР" в избирательных кампаниях Кыргызской Республики</a:t>
            </a:r>
          </a:p>
          <a:p>
            <a:r>
              <a:rPr lang="ru-RU" sz="1300" dirty="0"/>
              <a:t>25.	 Стратегия и тактика использования технологий «черного ПР» в избирательных кампаниях Кыргызской Республики</a:t>
            </a:r>
          </a:p>
          <a:p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0723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0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97662" cy="1008112"/>
          </a:xfrm>
        </p:spPr>
        <p:txBody>
          <a:bodyPr>
            <a:normAutofit/>
          </a:bodyPr>
          <a:lstStyle/>
          <a:p>
            <a:pPr marL="274320" lvl="0" indent="-274320">
              <a:lnSpc>
                <a:spcPct val="100000"/>
              </a:lnSpc>
              <a:spcBef>
                <a:spcPts val="580"/>
              </a:spcBef>
            </a:pPr>
            <a:r>
              <a:rPr lang="ru-RU" sz="2400" b="1" cap="none" dirty="0" smtClean="0">
                <a:solidFill>
                  <a:srgbClr val="C00000"/>
                </a:solidFill>
                <a:latin typeface="Cambria"/>
                <a:ea typeface="+mn-ea"/>
                <a:cs typeface="+mn-cs"/>
              </a:rPr>
              <a:t>ТОРОГЕЛЬДИЕВА    БАКТЫКАН  МАКИШЕВНА</a:t>
            </a:r>
            <a:endParaRPr lang="ru-RU" sz="2400" b="1" cap="none" dirty="0">
              <a:solidFill>
                <a:srgbClr val="C00000"/>
              </a:solidFill>
              <a:latin typeface="Cambria"/>
              <a:ea typeface="+mn-ea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283968" y="1268761"/>
            <a:ext cx="4026414" cy="3672408"/>
          </a:xfrm>
        </p:spPr>
        <p:txBody>
          <a:bodyPr>
            <a:normAutofit fontScale="85000" lnSpcReduction="20000"/>
          </a:bodyPr>
          <a:lstStyle/>
          <a:p>
            <a:r>
              <a:rPr lang="ru-RU" sz="2400" cap="none" dirty="0" smtClean="0">
                <a:latin typeface="Arial" pitchFamily="34" charset="0"/>
                <a:cs typeface="Arial" pitchFamily="34" charset="0"/>
              </a:rPr>
              <a:t>Закончила исторический факультет КГУ им.50-летия СССР </a:t>
            </a:r>
          </a:p>
          <a:p>
            <a:r>
              <a:rPr lang="ru-RU" sz="2400" cap="none" dirty="0" smtClean="0">
                <a:latin typeface="Arial" pitchFamily="34" charset="0"/>
                <a:cs typeface="Arial" pitchFamily="34" charset="0"/>
              </a:rPr>
              <a:t>Очную аспирантуру МГУ </a:t>
            </a:r>
            <a:r>
              <a:rPr lang="ru-RU" sz="2400" cap="none" dirty="0" err="1" smtClean="0">
                <a:latin typeface="Arial" pitchFamily="34" charset="0"/>
                <a:cs typeface="Arial" pitchFamily="34" charset="0"/>
              </a:rPr>
              <a:t>им.М.В.Ломоносова</a:t>
            </a:r>
            <a:r>
              <a:rPr lang="ru-RU" sz="2400" cap="none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cap="none" dirty="0" err="1" smtClean="0">
                <a:latin typeface="Arial" pitchFamily="34" charset="0"/>
                <a:cs typeface="Arial" pitchFamily="34" charset="0"/>
              </a:rPr>
              <a:t>г.Москва</a:t>
            </a:r>
            <a:r>
              <a:rPr lang="ru-RU" sz="2400" cap="none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sz="2400" cap="none" dirty="0" smtClean="0">
                <a:latin typeface="Arial" pitchFamily="34" charset="0"/>
                <a:cs typeface="Arial" pitchFamily="34" charset="0"/>
              </a:rPr>
              <a:t> Доктор политических наук, кандидат исторических наук, профессор АГУПКР, </a:t>
            </a:r>
            <a:r>
              <a:rPr lang="ru-RU" sz="2400" cap="none" dirty="0" err="1" smtClean="0">
                <a:latin typeface="Arial" pitchFamily="34" charset="0"/>
                <a:cs typeface="Arial" pitchFamily="34" charset="0"/>
              </a:rPr>
              <a:t>и.о.профессора</a:t>
            </a:r>
            <a:r>
              <a:rPr lang="ru-RU" sz="2400" cap="none" dirty="0" smtClean="0">
                <a:latin typeface="Arial" pitchFamily="34" charset="0"/>
                <a:cs typeface="Arial" pitchFamily="34" charset="0"/>
              </a:rPr>
              <a:t>  кафедры  «ГМУ и ПРАВО»</a:t>
            </a:r>
          </a:p>
          <a:p>
            <a:endParaRPr lang="ru-RU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2899101" cy="3615092"/>
          </a:xfrm>
        </p:spPr>
      </p:pic>
    </p:spTree>
    <p:extLst>
      <p:ext uri="{BB962C8B-B14F-4D97-AF65-F5344CB8AC3E}">
        <p14:creationId xmlns:p14="http://schemas.microsoft.com/office/powerpoint/2010/main" val="5888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97662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err="1">
                <a:solidFill>
                  <a:srgbClr val="C00000"/>
                </a:solidFill>
              </a:rPr>
              <a:t>Базарбаев</a:t>
            </a:r>
            <a:r>
              <a:rPr lang="ru-RU" sz="2700" dirty="0">
                <a:solidFill>
                  <a:srgbClr val="C00000"/>
                </a:solidFill>
              </a:rPr>
              <a:t>  </a:t>
            </a:r>
            <a:r>
              <a:rPr lang="ru-RU" sz="2700" dirty="0" err="1">
                <a:solidFill>
                  <a:srgbClr val="C00000"/>
                </a:solidFill>
              </a:rPr>
              <a:t>Кудайберген</a:t>
            </a:r>
            <a:r>
              <a:rPr lang="ru-RU" sz="2700" dirty="0">
                <a:solidFill>
                  <a:srgbClr val="C00000"/>
                </a:solidFill>
              </a:rPr>
              <a:t> </a:t>
            </a:r>
            <a:r>
              <a:rPr lang="ru-RU" sz="2700" dirty="0" err="1">
                <a:solidFill>
                  <a:srgbClr val="C00000"/>
                </a:solidFill>
              </a:rPr>
              <a:t>Базарбаевич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283968" y="1268761"/>
            <a:ext cx="4026414" cy="3672408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2400" cap="non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Закончил Киргизский </a:t>
            </a:r>
            <a:r>
              <a:rPr lang="ru-R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государственный университет имени 50-летия СССР по специальности «Французский язык</a:t>
            </a:r>
            <a:r>
              <a:rPr lang="ru-RU" sz="2400" cap="non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400" cap="non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спирантуру в КНУ </a:t>
            </a:r>
            <a:r>
              <a:rPr lang="ru-RU" sz="2400" cap="non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им.Ж.Баласагына</a:t>
            </a:r>
            <a:r>
              <a:rPr lang="ru-RU" sz="2400" cap="non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400" cap="non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2400" cap="none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кандидат </a:t>
            </a:r>
            <a:r>
              <a:rPr lang="ru-RU" sz="2400" cap="none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политических </a:t>
            </a:r>
            <a:r>
              <a:rPr lang="ru-RU" sz="2400" cap="none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наук,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Tx/>
              <a:buSzTx/>
              <a:buNone/>
            </a:pPr>
            <a:r>
              <a:rPr lang="ru-RU" sz="2400" cap="none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и.о.профессора</a:t>
            </a:r>
            <a:r>
              <a:rPr lang="ru-RU" sz="2400" cap="none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кафедры «ГМУ и Право»</a:t>
            </a:r>
            <a:endParaRPr lang="ru-RU" sz="2400" cap="none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1" y="1056383"/>
            <a:ext cx="2804403" cy="373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11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4000" dirty="0"/>
              <a:t>ХАМИСОВ </a:t>
            </a:r>
            <a:r>
              <a:rPr lang="ru-RU" sz="4000" dirty="0" smtClean="0"/>
              <a:t>   ВЯЧЕСЛАВ    МИХАЙЛОВИЧ</a:t>
            </a: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495478" y="1628800"/>
            <a:ext cx="3814904" cy="3745785"/>
          </a:xfrm>
        </p:spPr>
        <p:txBody>
          <a:bodyPr/>
          <a:lstStyle/>
          <a:p>
            <a:r>
              <a:rPr lang="ru-RU" cap="none" dirty="0" smtClean="0">
                <a:latin typeface="Arial" pitchFamily="34" charset="0"/>
                <a:cs typeface="Arial" pitchFamily="34" charset="0"/>
              </a:rPr>
              <a:t>Закончил исторический факультет  КНУ им. 50-летия СССР, </a:t>
            </a:r>
          </a:p>
          <a:p>
            <a:r>
              <a:rPr lang="ru-RU" cap="none" dirty="0" smtClean="0">
                <a:latin typeface="Arial" pitchFamily="34" charset="0"/>
                <a:cs typeface="Arial" pitchFamily="34" charset="0"/>
              </a:rPr>
              <a:t>аспирантуру НАН КР,</a:t>
            </a:r>
          </a:p>
          <a:p>
            <a:r>
              <a:rPr lang="ru-RU" cap="none" dirty="0">
                <a:latin typeface="Arial" pitchFamily="34" charset="0"/>
                <a:cs typeface="Arial" pitchFamily="34" charset="0"/>
              </a:rPr>
              <a:t>к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андидат исторических наук, </a:t>
            </a:r>
          </a:p>
          <a:p>
            <a:r>
              <a:rPr lang="ru-RU" cap="none" dirty="0">
                <a:latin typeface="Arial" pitchFamily="34" charset="0"/>
                <a:cs typeface="Arial" pitchFamily="34" charset="0"/>
              </a:rPr>
              <a:t>д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оцент кафедры  «ГМУ и право».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4" y="1844824"/>
            <a:ext cx="3585542" cy="353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8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685800"/>
            <a:ext cx="7797800" cy="1158875"/>
          </a:xfrm>
        </p:spPr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3600" dirty="0" err="1"/>
              <a:t>Егиналиев</a:t>
            </a:r>
            <a:r>
              <a:rPr lang="ru-RU" sz="3600" dirty="0"/>
              <a:t> Марат  </a:t>
            </a:r>
            <a:r>
              <a:rPr lang="ru-RU" sz="3600" dirty="0" err="1"/>
              <a:t>СанжЫевич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495800" y="2063750"/>
            <a:ext cx="3814763" cy="3311525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cap="none" dirty="0" smtClean="0">
                <a:latin typeface="Arial" pitchFamily="34" charset="0"/>
                <a:cs typeface="Arial" pitchFamily="34" charset="0"/>
              </a:rPr>
              <a:t>Закончил исторический факультет киргизского государственного университета им. 50 </a:t>
            </a:r>
            <a:r>
              <a:rPr lang="ru-RU" cap="none" dirty="0" err="1" smtClean="0">
                <a:latin typeface="Arial" pitchFamily="34" charset="0"/>
                <a:cs typeface="Arial" pitchFamily="34" charset="0"/>
              </a:rPr>
              <a:t>летия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 СССР,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cap="none" dirty="0">
                <a:latin typeface="Arial" pitchFamily="34" charset="0"/>
                <a:cs typeface="Arial" pitchFamily="34" charset="0"/>
              </a:rPr>
              <a:t>а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спирантуру КНУ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cap="none" dirty="0">
                <a:latin typeface="Arial" pitchFamily="34" charset="0"/>
                <a:cs typeface="Arial" pitchFamily="34" charset="0"/>
              </a:rPr>
              <a:t>к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андидат политических наук, </a:t>
            </a:r>
            <a:r>
              <a:rPr lang="ru-RU" cap="none" dirty="0" err="1" smtClean="0">
                <a:latin typeface="Arial" pitchFamily="34" charset="0"/>
                <a:cs typeface="Arial" pitchFamily="34" charset="0"/>
              </a:rPr>
              <a:t>и.о.доцента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cap="none" dirty="0">
                <a:latin typeface="Arial" pitchFamily="34" charset="0"/>
                <a:cs typeface="Arial" pitchFamily="34" charset="0"/>
              </a:rPr>
              <a:t>кафедры «ГМУ и право».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cap="none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graphicFrame>
        <p:nvGraphicFramePr>
          <p:cNvPr id="13316" name="Объект 4">
            <a:hlinkClick r:id="" action="ppaction://ole?verb=0"/>
          </p:cNvPr>
          <p:cNvGraphicFramePr>
            <a:graphicFrameLocks noGrp="1" noChangeAspect="1"/>
          </p:cNvGraphicFramePr>
          <p:nvPr>
            <p:ph sz="quarter" idx="13"/>
          </p:nvPr>
        </p:nvGraphicFramePr>
        <p:xfrm>
          <a:off x="514350" y="2287588"/>
          <a:ext cx="3816350" cy="286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Presentation" r:id="rId5" imgW="4568998" imgH="3425889" progId="PowerPoint.Show.8">
                  <p:embed/>
                </p:oleObj>
              </mc:Choice>
              <mc:Fallback>
                <p:oleObj name="Presentation" r:id="rId5" imgW="4568998" imgH="3425889" progId="PowerPoint.Show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2287588"/>
                        <a:ext cx="3816350" cy="286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7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700808"/>
            <a:ext cx="3846512" cy="344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5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900" y="260350"/>
            <a:ext cx="7935913" cy="11588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err="1"/>
              <a:t>Эсенбаев</a:t>
            </a:r>
            <a:r>
              <a:rPr lang="ru-RU" sz="4000" dirty="0"/>
              <a:t>  </a:t>
            </a:r>
            <a:r>
              <a:rPr lang="ru-RU" sz="4000" dirty="0" err="1"/>
              <a:t>Азис</a:t>
            </a:r>
            <a:r>
              <a:rPr lang="ru-RU" sz="4000" dirty="0"/>
              <a:t> </a:t>
            </a:r>
            <a:r>
              <a:rPr lang="ru-RU" sz="4000" dirty="0" err="1"/>
              <a:t>Эркинбекович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495800" y="1557338"/>
            <a:ext cx="4037013" cy="3959225"/>
          </a:xfrm>
        </p:spPr>
        <p:txBody>
          <a:bodyPr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cap="none" dirty="0" smtClean="0">
                <a:latin typeface="Arial" pitchFamily="34" charset="0"/>
                <a:cs typeface="Arial" pitchFamily="34" charset="0"/>
              </a:rPr>
              <a:t>Закончил КНУ им. Ж. </a:t>
            </a:r>
            <a:r>
              <a:rPr lang="ru-RU" cap="none" dirty="0" err="1" smtClean="0">
                <a:latin typeface="Arial" pitchFamily="34" charset="0"/>
                <a:cs typeface="Arial" pitchFamily="34" charset="0"/>
              </a:rPr>
              <a:t>Баласагына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, факультет государственного и муниципального управления,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cap="none" dirty="0" smtClean="0">
                <a:latin typeface="Arial" pitchFamily="34" charset="0"/>
                <a:cs typeface="Arial" pitchFamily="34" charset="0"/>
              </a:rPr>
              <a:t>факультет юриспруденции,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cap="none" dirty="0" smtClean="0">
                <a:latin typeface="Arial" pitchFamily="34" charset="0"/>
                <a:cs typeface="Arial" pitchFamily="34" charset="0"/>
              </a:rPr>
              <a:t>очную аспирантуру государственного университета управления (ГУУ) г. Москва,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cap="none" dirty="0">
                <a:latin typeface="Arial" pitchFamily="34" charset="0"/>
                <a:cs typeface="Arial" pitchFamily="34" charset="0"/>
              </a:rPr>
              <a:t>к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андидат политических наук, 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cap="none" dirty="0">
                <a:latin typeface="Arial" pitchFamily="34" charset="0"/>
                <a:cs typeface="Arial" pitchFamily="34" charset="0"/>
              </a:rPr>
              <a:t>д</a:t>
            </a:r>
            <a:r>
              <a:rPr lang="ru-RU" cap="none" dirty="0" smtClean="0">
                <a:latin typeface="Arial" pitchFamily="34" charset="0"/>
                <a:cs typeface="Arial" pitchFamily="34" charset="0"/>
              </a:rPr>
              <a:t>оцент кафедры «ГМУ и право» АГУПКР</a:t>
            </a: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11268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2978150" cy="3600450"/>
          </a:xfrm>
        </p:spPr>
      </p:pic>
    </p:spTree>
    <p:extLst>
      <p:ext uri="{BB962C8B-B14F-4D97-AF65-F5344CB8AC3E}">
        <p14:creationId xmlns:p14="http://schemas.microsoft.com/office/powerpoint/2010/main" val="10781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799316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НИК «Парламентаризм и политические право» 5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декабря 2019 г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 организовал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аналитический дискурс-семинар на тему «Аналитический Конструктор: методы решения конфликтных ситуаций в общественно-политической сфере», который провел директор центра «Аналитик», автор Аналитического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Конструктора 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А.В.Мозолин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Россия,г.Екатеринбург</a:t>
            </a:r>
            <a:r>
              <a:rPr lang="ru-RU" sz="1800" dirty="0" smtClean="0"/>
              <a:t>).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355902" cy="2664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1628800"/>
            <a:ext cx="4608512" cy="2808312"/>
          </a:xfrm>
        </p:spPr>
      </p:pic>
      <p:pic>
        <p:nvPicPr>
          <p:cNvPr id="8" name="Рисунок 7" descr="E:\НИК\78329034_184408602740192_3718930534278103040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4427984" cy="26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НИК\78510477_184408362740216_7568083265790148608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4644008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1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31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6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716016" cy="5328592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716016" y="1268760"/>
            <a:ext cx="4032448" cy="4392488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презентации книги приняли участие ректор АГУПКР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Акматалиев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А.А., проректор Академии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Базарбаев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К.Б.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авторы книги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Урманбетова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Ж.К.,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Абдрасулов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С.М.,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Торогелдиева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Б.М.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представители научного сообщества вузов КР,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аспиранты и магистранты АГУПКР.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1_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ppt/theme/theme4.xml><?xml version="1.0" encoding="utf-8"?>
<a:theme xmlns:a="http://schemas.openxmlformats.org/drawingml/2006/main" name="2_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763</TotalTime>
  <Words>886</Words>
  <Application>Microsoft Office PowerPoint</Application>
  <PresentationFormat>Экран (4:3)</PresentationFormat>
  <Paragraphs>169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Справедливость</vt:lpstr>
      <vt:lpstr>Главное мероприятие</vt:lpstr>
      <vt:lpstr>1_Главное мероприятие</vt:lpstr>
      <vt:lpstr>2_Главное мероприятие</vt:lpstr>
      <vt:lpstr>Открытая</vt:lpstr>
      <vt:lpstr>Presentation</vt:lpstr>
      <vt:lpstr>КЫРГЫЗ РЕСПУБЛИКАСЫНЫН ПРЕЗИДЕНТИНЕ  КАРАШТУУ БАШКАРУУ АКАДЕМИЯСЫ   АКАДЕМИЯ ГОСУДАРСТВЕННОГО УПРАВЛЕНИЯ  ПРИ ПРЕЗИДЕНТЕ КЫРГЫЗСКОЙ РЕСПУБЛИКИ </vt:lpstr>
      <vt:lpstr>ТОРОГЕЛЬДИЕВА    БАКТЫКАН  МАКИШЕВНА</vt:lpstr>
      <vt:lpstr>Базарбаев  Кудайберген Базарбаевич </vt:lpstr>
      <vt:lpstr>ХАМИСОВ    ВЯЧЕСЛАВ    МИХАЙЛОВИЧ</vt:lpstr>
      <vt:lpstr>Егиналиев Марат  СанжЫевич </vt:lpstr>
      <vt:lpstr>Эсенбаев  Азис Эркинбекович </vt:lpstr>
      <vt:lpstr>НИК «Парламентаризм и политические право» 5 декабря 2019 г. организовал  аналитический дискурс-семинар на тему «Аналитический Конструктор: методы решения конфликтных ситуаций в общественно-политической сфере», который провел директор центра «Аналитик», автор Аналитического Конструктора  А.В.Мозолин (Россия,г.Екатеринбург).  </vt:lpstr>
      <vt:lpstr>Презентация PowerPoint</vt:lpstr>
      <vt:lpstr>Презентация PowerPoint</vt:lpstr>
      <vt:lpstr>План работы НИК на 2020г.</vt:lpstr>
      <vt:lpstr>План работы НИК   на  2020г.</vt:lpstr>
      <vt:lpstr>Предлагаемые  темы магистерских диссертаций Б.М.Торогельдиевой (1)</vt:lpstr>
      <vt:lpstr>Предлагаемые  темы магистерских диссертаций Б.М.Торогельдиевой (2)</vt:lpstr>
      <vt:lpstr>Предлагаемые  темы магистерских диссертаций  Хамисова В.М. (1)</vt:lpstr>
      <vt:lpstr>Предлагаемые  темы магистерских диссертаций  Хамисова В.М. (2)</vt:lpstr>
      <vt:lpstr>Предлагаемые  темы Магистерских диссертаций  Егеналиева М.С.</vt:lpstr>
      <vt:lpstr>Предлагаемые  темы магистерских диссертаций  Эсенбаева А.Э.</vt:lpstr>
      <vt:lpstr>Предлагаемые  темы Магистерских диссертаций  Эсенбаева А.Э..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 «Парламентаризм и государственное управление»</dc:title>
  <dc:creator>JUSUP</dc:creator>
  <cp:lastModifiedBy>Сотрудник</cp:lastModifiedBy>
  <cp:revision>48</cp:revision>
  <dcterms:created xsi:type="dcterms:W3CDTF">2020-01-27T08:27:49Z</dcterms:created>
  <dcterms:modified xsi:type="dcterms:W3CDTF">2020-03-09T09:35:52Z</dcterms:modified>
</cp:coreProperties>
</file>