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3" r:id="rId2"/>
    <p:sldId id="264" r:id="rId3"/>
    <p:sldId id="262" r:id="rId4"/>
    <p:sldId id="257" r:id="rId5"/>
    <p:sldId id="265" r:id="rId6"/>
    <p:sldId id="263" r:id="rId7"/>
    <p:sldId id="260" r:id="rId8"/>
    <p:sldId id="266" r:id="rId9"/>
    <p:sldId id="268" r:id="rId10"/>
    <p:sldId id="267" r:id="rId11"/>
    <p:sldId id="269" r:id="rId12"/>
    <p:sldId id="261" r:id="rId13"/>
    <p:sldId id="271" r:id="rId14"/>
    <p:sldId id="258" r:id="rId15"/>
    <p:sldId id="270" r:id="rId16"/>
    <p:sldId id="259" r:id="rId17"/>
    <p:sldId id="276" r:id="rId18"/>
    <p:sldId id="273" r:id="rId19"/>
    <p:sldId id="278" r:id="rId20"/>
    <p:sldId id="275" r:id="rId21"/>
    <p:sldId id="279" r:id="rId22"/>
    <p:sldId id="277" r:id="rId23"/>
    <p:sldId id="281" r:id="rId24"/>
    <p:sldId id="285" r:id="rId25"/>
    <p:sldId id="282" r:id="rId26"/>
    <p:sldId id="287" r:id="rId27"/>
    <p:sldId id="286" r:id="rId28"/>
    <p:sldId id="289" r:id="rId29"/>
    <p:sldId id="288" r:id="rId30"/>
    <p:sldId id="290" r:id="rId31"/>
    <p:sldId id="283" r:id="rId32"/>
    <p:sldId id="291" r:id="rId33"/>
    <p:sldId id="294" r:id="rId34"/>
    <p:sldId id="296" r:id="rId35"/>
    <p:sldId id="297" r:id="rId36"/>
    <p:sldId id="300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24.kg/obschestvo/72020_ak-kalpak_nasobake_vgeneralnuyu_prokuraturu_zayavlenie_nepostupalo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b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A881A5-C988-4114-8C08-FD5766401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4265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Роль социальных институтов в формировании и развитии гражданской идентичности Кыргыз </a:t>
            </a:r>
            <a:r>
              <a:rPr lang="ru-RU" sz="2400" b="1" dirty="0" err="1">
                <a:solidFill>
                  <a:srgbClr val="0070C0"/>
                </a:solidFill>
              </a:rPr>
              <a:t>Жараны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08DB8-1968-4FFD-8A72-CDF22E882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450246"/>
            <a:ext cx="1961133" cy="14445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C2441F-E129-40F3-BAC9-E92ED2D3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35" y="483954"/>
            <a:ext cx="1498863" cy="1377125"/>
          </a:xfrm>
          <a:prstGeom prst="rect">
            <a:avLst/>
          </a:prstGeom>
        </p:spPr>
      </p:pic>
      <p:pic>
        <p:nvPicPr>
          <p:cNvPr id="1026" name="Picture 2" descr="Картинки по запросу лого peace нексус">
            <a:extLst>
              <a:ext uri="{FF2B5EF4-FFF2-40B4-BE49-F238E27FC236}">
                <a16:creationId xmlns:a16="http://schemas.microsoft.com/office/drawing/2014/main" id="{ED7939B3-A523-40E3-88DE-1331E7D9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82" y="622829"/>
            <a:ext cx="19621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0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C346EE-CC2D-4E5E-979F-EE48E251B6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187046"/>
            <a:ext cx="4645025" cy="309668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5E6EBC3-5544-4324-B846-347E0146D9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Формирование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 должно происходить внутри семьи, в семейных отношениях.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0CCAE3-3523-4EE5-9A92-F4741408A7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Взаимоотношения</a:t>
            </a:r>
            <a:r>
              <a:rPr lang="en-US" dirty="0"/>
              <a:t> в </a:t>
            </a:r>
            <a:r>
              <a:rPr lang="en-US" dirty="0" err="1"/>
              <a:t>семье</a:t>
            </a:r>
            <a:r>
              <a:rPr lang="en-US" dirty="0"/>
              <a:t> </a:t>
            </a:r>
            <a:r>
              <a:rPr lang="en-US" dirty="0" err="1"/>
              <a:t>проецируются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отношения</a:t>
            </a:r>
            <a:r>
              <a:rPr lang="en-US" dirty="0"/>
              <a:t> в </a:t>
            </a:r>
            <a:r>
              <a:rPr lang="en-US" dirty="0" err="1"/>
              <a:t>обществе</a:t>
            </a:r>
            <a:r>
              <a:rPr lang="en-US" dirty="0"/>
              <a:t> и </a:t>
            </a:r>
            <a:r>
              <a:rPr lang="en-US" dirty="0" err="1"/>
              <a:t>составляют</a:t>
            </a:r>
            <a:r>
              <a:rPr lang="en-US" dirty="0"/>
              <a:t> </a:t>
            </a:r>
            <a:r>
              <a:rPr lang="en-US" dirty="0" err="1"/>
              <a:t>основу</a:t>
            </a:r>
            <a:r>
              <a:rPr lang="en-US" dirty="0"/>
              <a:t>  </a:t>
            </a:r>
            <a:r>
              <a:rPr lang="en-US" dirty="0" err="1"/>
              <a:t>гражданского</a:t>
            </a:r>
            <a:r>
              <a:rPr lang="en-US" dirty="0"/>
              <a:t> </a:t>
            </a:r>
            <a:r>
              <a:rPr lang="en-US" dirty="0" err="1"/>
              <a:t>поведения</a:t>
            </a:r>
            <a:r>
              <a:rPr lang="en-US" dirty="0"/>
              <a:t> </a:t>
            </a:r>
            <a:r>
              <a:rPr lang="en-US" dirty="0" err="1"/>
              <a:t>человека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заставляет</a:t>
            </a:r>
            <a:r>
              <a:rPr lang="en-US" dirty="0"/>
              <a:t> </a:t>
            </a:r>
            <a:r>
              <a:rPr lang="en-US" dirty="0" err="1"/>
              <a:t>задуматься</a:t>
            </a:r>
            <a:r>
              <a:rPr lang="en-US" dirty="0"/>
              <a:t> о </a:t>
            </a:r>
            <a:r>
              <a:rPr lang="en-US" dirty="0" err="1"/>
              <a:t>возможностях</a:t>
            </a:r>
            <a:r>
              <a:rPr lang="en-US" dirty="0"/>
              <a:t> </a:t>
            </a:r>
            <a:r>
              <a:rPr lang="en-US" dirty="0" err="1"/>
              <a:t>семейного</a:t>
            </a:r>
            <a:r>
              <a:rPr lang="en-US" dirty="0"/>
              <a:t> </a:t>
            </a:r>
            <a:r>
              <a:rPr lang="en-US" dirty="0" err="1"/>
              <a:t>воспитания</a:t>
            </a:r>
            <a:r>
              <a:rPr lang="en-US" dirty="0"/>
              <a:t> в </a:t>
            </a:r>
            <a:r>
              <a:rPr lang="en-US" dirty="0" err="1"/>
              <a:t>направлении</a:t>
            </a:r>
            <a:r>
              <a:rPr lang="en-US" dirty="0"/>
              <a:t> </a:t>
            </a:r>
            <a:r>
              <a:rPr lang="en-US" dirty="0" err="1"/>
              <a:t>формирования</a:t>
            </a:r>
            <a:r>
              <a:rPr lang="en-US" dirty="0"/>
              <a:t> </a:t>
            </a:r>
            <a:r>
              <a:rPr lang="en-US" dirty="0" err="1"/>
              <a:t>гражданской</a:t>
            </a:r>
            <a:r>
              <a:rPr lang="en-US" dirty="0"/>
              <a:t> </a:t>
            </a:r>
            <a:r>
              <a:rPr lang="en-US" dirty="0" err="1"/>
              <a:t>идентичности</a:t>
            </a:r>
            <a:r>
              <a:rPr lang="ru-RU" dirty="0"/>
              <a:t> Кыргыз </a:t>
            </a:r>
            <a:r>
              <a:rPr lang="ru-RU" dirty="0" err="1"/>
              <a:t>жараны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7A0967-B3DA-4653-9188-AD65848743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92433"/>
            <a:ext cx="4645025" cy="30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A47734-98EF-471C-996B-F53B44E8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2.Роль институтов образования</a:t>
            </a:r>
            <a:br>
              <a:rPr lang="en-US" dirty="0"/>
            </a:br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Институт образования, имеющий финансовые возможности, обучаемые механизмы, квалифицированные кадры, многоцелевые программы, наряду с другими социальными институтами, играет важную роль в социализации индивидов.</a:t>
            </a:r>
            <a:endParaRPr lang="en-US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876C3560-812D-48F4-AFF9-0EA37E3BD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90221"/>
            <a:ext cx="4645025" cy="30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3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A47734-98EF-471C-996B-F53B44E8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2.Роль институтов образования</a:t>
            </a:r>
            <a:br>
              <a:rPr lang="en-US" dirty="0"/>
            </a:br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Гражданская идентичность Кыргыз </a:t>
            </a:r>
            <a:r>
              <a:rPr lang="ru-RU" dirty="0" err="1"/>
              <a:t>жараны</a:t>
            </a:r>
            <a:r>
              <a:rPr lang="ru-RU" dirty="0"/>
              <a:t> обеспечивает интеграцию, единство и целостность самосознания личности как гражданина поликультурного общества на основе присвоения системы общечеловеческих нравственных ценностей, свободу его самовыражения на основе учета многообразия социальных установок, норм и ценностей. </a:t>
            </a: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36CA13-77FD-44BC-975F-EFD164E9A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Поэтому важно способствовать решению проблемы развития гражданской идентичности молодежи, выявлять эффективные технологии развития гражданской идентичности в образовательном пространстве, повышать профессиональную компетенцию преподавателей в области развития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5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09C9F5-7228-4E0E-A6FC-30193B67F0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Гражданское образование должно быть направлено на воспитание и обучение, ориентированных на формирование совокупности гражданских свойств личности, на формирование и развитие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.</a:t>
            </a:r>
            <a:r>
              <a:rPr lang="en-US" dirty="0"/>
              <a:t> </a:t>
            </a:r>
            <a:r>
              <a:rPr lang="ru-RU" dirty="0"/>
              <a:t> Такое понимание сущности гражданского образования даёт возможность включить в его содержание как задачи формирования гражданской идентичности личности, так и задачи развития её социальной компетентности.</a:t>
            </a:r>
            <a:endParaRPr lang="en-US" dirty="0"/>
          </a:p>
          <a:p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2E0D384-FFC7-4000-B313-9417E00058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90221"/>
            <a:ext cx="4645025" cy="30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6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696D05-9D69-416E-85C0-C68B9613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Вместе с тем нельзя не учитывать, что в современных условиях </a:t>
            </a:r>
            <a:r>
              <a:rPr lang="ru-RU" dirty="0" err="1"/>
              <a:t>дефицитарности</a:t>
            </a:r>
            <a:r>
              <a:rPr lang="ru-RU" dirty="0"/>
              <a:t> </a:t>
            </a:r>
            <a:r>
              <a:rPr lang="ru-RU" dirty="0" err="1"/>
              <a:t>межпоколенного</a:t>
            </a:r>
            <a:r>
              <a:rPr lang="ru-RU" dirty="0"/>
              <a:t> взаимодействия семья утрачивает приоритеты во влиянии на гражданское становление подрастающего поколения, нередки разногласия между родителями и детьми по поводу оценки происходящих в стране и мире событий. В этих условиях система образования может оказаться наиболее устойчивым институтом гражданской социализации и гражданского образования, блокируя негативные тенденции в сознании и поведении молодежи, используя присущие ей средства для утверждения в обществе гражданской культуры.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3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E24A4C-C570-40AE-AB06-B8BB18A5D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Среди приоритетных форм работы следует отметить участие в различных акциях и конкурсах гражданско-патриотической направленности, развитие гражданских инициатив активистов, поддержка общественных объединений учащихся и студентов. Для изменения в гражданской позиции у молодежи необходимо использовать потенциал современного социально-активного молодого поколения. Но для эффективного использования данного потенциала  молодежи в интересах создания гражданского общества, прежде всего, необходимо формирование гражданской идентичности и гражданской позиции личности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5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3763-DF22-4417-A8DF-E513315C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Среди основных технологий формирования гражданской идентичности Кыргыз </a:t>
            </a:r>
            <a:r>
              <a:rPr lang="ru-RU" sz="2000" dirty="0" err="1"/>
              <a:t>Жараны</a:t>
            </a:r>
            <a:r>
              <a:rPr lang="ru-RU" sz="2000" dirty="0"/>
              <a:t> можно выделить следующие:</a:t>
            </a:r>
            <a:endParaRPr lang="en-US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E4D687-CBA4-4C07-89CA-91081D8B3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Технология социального проектирования</a:t>
            </a:r>
            <a:r>
              <a:rPr lang="ru-RU" dirty="0"/>
              <a:t>, где социальный проект — это творческий метод управления изменениями, необходимыми для достижения социально значимой цели, являющийся выражением ценностей авторов и их отношения к существующей реальности.</a:t>
            </a:r>
            <a:endParaRPr lang="en-US" dirty="0"/>
          </a:p>
          <a:p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9397EA-0376-4475-B665-0B704CE130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err="1"/>
              <a:t>Мыследеятельностная</a:t>
            </a:r>
            <a:r>
              <a:rPr lang="ru-RU" b="1" dirty="0"/>
              <a:t> игра «Определение понятия «гражданская идентичность</a:t>
            </a:r>
            <a:r>
              <a:rPr lang="ru-RU" dirty="0"/>
              <a:t>» -</a:t>
            </a:r>
            <a:r>
              <a:rPr lang="en-US" dirty="0"/>
              <a:t> </a:t>
            </a:r>
            <a:r>
              <a:rPr lang="ru-RU" dirty="0"/>
              <a:t>игра, направленная на формирование понятийного аппарата. Игра позволяет относительно категории «гражданская идентичность»: выработать собственное понимание и отношение, представить спектр существующих определений, определить существенные признаки, сформировать групповой язык коммуникации. </a:t>
            </a:r>
            <a:endParaRPr lang="en-US" dirty="0"/>
          </a:p>
          <a:p>
            <a:r>
              <a:rPr lang="ru-RU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8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05F3B26-3F27-4FF7-BACD-6FEF2B2B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Среди основных технологий формирования гражданской идентичности Кыргыз </a:t>
            </a:r>
            <a:r>
              <a:rPr lang="ru-RU" sz="2000" dirty="0" err="1"/>
              <a:t>Жараны</a:t>
            </a:r>
            <a:r>
              <a:rPr lang="ru-RU" sz="2000" dirty="0"/>
              <a:t> можно выделить следующие:</a:t>
            </a:r>
            <a:endParaRPr lang="en-US" sz="20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333054D-D2A0-45CF-A1E5-67B30FB080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Технология «Дебаты</a:t>
            </a:r>
            <a:r>
              <a:rPr lang="ru-RU" dirty="0"/>
              <a:t>» -</a:t>
            </a:r>
            <a:r>
              <a:rPr lang="en-US" dirty="0"/>
              <a:t> </a:t>
            </a:r>
            <a:r>
              <a:rPr lang="ru-RU" dirty="0"/>
              <a:t>технология убеждения других в правильности подхода к решению проблемы. Проведение дебатов является эффективным средством обучения умению ясно и логично формулировать свою позицию, находить убедительные факты и доводы в свою поддержку. </a:t>
            </a:r>
            <a:endParaRPr lang="en-US" dirty="0"/>
          </a:p>
          <a:p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ABF3D7-023D-4484-8506-BE17D8A417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Технология «Гражданский форум</a:t>
            </a:r>
            <a:r>
              <a:rPr lang="ru-RU" dirty="0"/>
              <a:t>» -</a:t>
            </a:r>
            <a:r>
              <a:rPr lang="en-US" dirty="0"/>
              <a:t> </a:t>
            </a:r>
            <a:r>
              <a:rPr lang="ru-RU" dirty="0"/>
              <a:t>это один из способов участия молодых людей в общественной жизни путем обсуждения важных, общественно значимых проблем. Суть технологии заключается в</a:t>
            </a:r>
            <a:r>
              <a:rPr lang="en-US" dirty="0"/>
              <a:t> </a:t>
            </a:r>
            <a:r>
              <a:rPr lang="ru-RU" dirty="0"/>
              <a:t>тщательном многостороннем анализе трех-четырех подходов к решению какой-либо общественно значимой проблемы в ходе направленного диалога</a:t>
            </a:r>
            <a:r>
              <a:rPr lang="en-US" dirty="0"/>
              <a:t> </a:t>
            </a:r>
            <a:r>
              <a:rPr lang="ru-RU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3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01D1B-A321-4DFC-9A52-A49168B7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3.Роль института трудовых коллективов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663EF-C410-4A53-9634-60F3A4AA1D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fontAlgn="t"/>
            <a:r>
              <a:rPr lang="ru-RU" dirty="0"/>
              <a:t>Коллектив (от латинского «</a:t>
            </a:r>
            <a:r>
              <a:rPr lang="en-US" dirty="0" err="1"/>
              <a:t>collectivus</a:t>
            </a:r>
            <a:r>
              <a:rPr lang="ru-RU" dirty="0"/>
              <a:t>» -собирательный) представляет собой некую организованную форму объединения людей на основе общей социально значимой деятельности. Практически нет человека, который за всю свою жизнь не входил бы в состав хотя бы одного коллектива, они формируются и существуют в разных сферах жизнедеятельности: производственно-экономической, социальной, учебной и т д. 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D0CC99-BBD7-4219-B420-F352769C76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коллективе каждый ее член проходит процесс социализации и адаптации к существующим реалиям, нормам, правилам, закрепленным в каждой отдельно взятой организации.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1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B89BB-2CBD-4419-BCB4-42675159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426953" cy="1542755"/>
          </a:xfrm>
        </p:spPr>
        <p:txBody>
          <a:bodyPr>
            <a:normAutofit/>
          </a:bodyPr>
          <a:lstStyle/>
          <a:p>
            <a:r>
              <a:rPr lang="ru-RU" sz="2400" b="1" dirty="0"/>
              <a:t>Тема лекции: Роль социальных институтов в формировании и развитии гражданской идентичности Кыргыз </a:t>
            </a:r>
            <a:r>
              <a:rPr lang="ru-RU" sz="2400" b="1" dirty="0" err="1"/>
              <a:t>Жараны</a:t>
            </a:r>
            <a:br>
              <a:rPr lang="en-US" sz="2400" dirty="0"/>
            </a:br>
            <a:r>
              <a:rPr lang="ru-RU" sz="2400" b="1" dirty="0"/>
              <a:t> </a:t>
            </a:r>
            <a:endParaRPr lang="en-US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4A92E-2117-44D5-A6CE-075FCA390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ru-RU" b="1" dirty="0"/>
              <a:t>1.Роль института семьи и социальной среды</a:t>
            </a:r>
            <a:endParaRPr lang="en-US" dirty="0"/>
          </a:p>
          <a:p>
            <a:r>
              <a:rPr lang="ru-RU" b="1" dirty="0"/>
              <a:t>2.Роль института образования</a:t>
            </a:r>
            <a:endParaRPr lang="en-US" dirty="0"/>
          </a:p>
          <a:p>
            <a:r>
              <a:rPr lang="ru-RU" b="1" dirty="0"/>
              <a:t>3.Роль института трудовых коллективов</a:t>
            </a:r>
            <a:endParaRPr lang="en-US" dirty="0"/>
          </a:p>
          <a:p>
            <a:r>
              <a:rPr lang="ru-RU" dirty="0"/>
              <a:t>Краткие выводы</a:t>
            </a:r>
            <a:endParaRPr lang="en-US" dirty="0"/>
          </a:p>
          <a:p>
            <a:r>
              <a:rPr lang="ru-RU" dirty="0"/>
              <a:t>Контрольные вопросы и учебные задания </a:t>
            </a:r>
            <a:endParaRPr lang="en-US" dirty="0"/>
          </a:p>
          <a:p>
            <a:r>
              <a:rPr lang="ru-RU" dirty="0"/>
              <a:t>Рекомендуемая литература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35445C-AE21-49F8-A32A-A4691BA22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Трудовой коллектив – это основная база накопления людьми позитивного социального опыта. Опыт приобретается человеком в семье, через общение, через средства массовой информации, чтение книг и другие источники. Гражданин устраиваясь на работу, с поступлением становится членом многих коллективов, часть из которых он выбирает самостоятельно (кружки, секции и т.п.), а членом других и прежде всего трудового коллектива он становится в силу определенных условий. Как член общества и коллектива воспитанник вынужден принимать те правила и нормы взаимоотношений, которые свойственны тому или иному коллективу.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77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4AB495-1128-442F-81EB-2E3FB9FA00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Роль института трудовых коллективов в формировании и развитии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 состоит в том, что он открывает возможности для формирования социально ценной личности и проявления ее индивидуальности.</a:t>
            </a:r>
            <a:endParaRPr lang="en-US" dirty="0"/>
          </a:p>
          <a:p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A44597-F589-4958-BB3B-3C16609FBE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010878"/>
            <a:ext cx="4645025" cy="31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1456A0-FAEF-4CA4-B792-319112F85F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Осознание себя гражданами Кыргыз </a:t>
            </a:r>
            <a:r>
              <a:rPr lang="ru-RU" dirty="0" err="1"/>
              <a:t>жараны</a:t>
            </a:r>
            <a:r>
              <a:rPr lang="ru-RU" dirty="0"/>
              <a:t> должно стать частью образования, культуры, воспитания и развития личности, формируемые семьей, сообществом и государством. </a:t>
            </a: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0D036D-EEC4-466E-9F53-035B5A53A8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345055"/>
            <a:ext cx="4645025" cy="27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1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D367BBF-7C60-4201-BC2F-575E9A76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Краткие выводы</a:t>
            </a:r>
            <a:r>
              <a:rPr lang="ru-RU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1149B9-03D5-4F62-8A8D-A1E2106E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Понятие Кыргыз </a:t>
            </a:r>
            <a:r>
              <a:rPr lang="ru-RU" dirty="0" err="1"/>
              <a:t>жараны</a:t>
            </a:r>
            <a:r>
              <a:rPr lang="ru-RU" dirty="0"/>
              <a:t> - как концепт развития гражданской идентичности необходимо обсуждать и тщательно адаптировать к потребностям и особенностям различных групп населения.</a:t>
            </a:r>
            <a:endParaRPr lang="en-US" dirty="0"/>
          </a:p>
          <a:p>
            <a:pPr lvl="0"/>
            <a:r>
              <a:rPr lang="ru-RU" dirty="0"/>
              <a:t>Для формирования и развития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 необходимо проведение активной информационно-разъяснительной работы со стороны государственных органов, органов местного самоуправления, СМИ и организаций гражданского общества.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4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D367BBF-7C60-4201-BC2F-575E9A76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Краткие выводы</a:t>
            </a:r>
            <a:r>
              <a:rPr lang="ru-RU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1149B9-03D5-4F62-8A8D-A1E2106E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Ключевая роль в процессе развития гражданской идентичности отводится системе образования, науки, культуры, СМИ и социальным сетям, которая должна в полной мере обеспечить возможности для интеграции и формирования гражданской идентичности и, прежде всего, через гражданское образование, развитие правовой культуры и реализацию проектов нацеленных на объединение граждан и гордость принадлежности к стране.</a:t>
            </a:r>
            <a:endParaRPr lang="en-US" dirty="0"/>
          </a:p>
          <a:p>
            <a:pPr lvl="0"/>
            <a:r>
              <a:rPr lang="ru-RU" dirty="0"/>
              <a:t>Социализация включает познание человеком социальной действительности, овладение навыками практической индивидуальной и групповой работы.</a:t>
            </a:r>
            <a:endParaRPr lang="en-US" dirty="0"/>
          </a:p>
          <a:p>
            <a:pPr lvl="0"/>
            <a:r>
              <a:rPr lang="ru-RU" dirty="0"/>
              <a:t>Определяющее значение для процессов социализации имеет общественное воспитание.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1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D367BBF-7C60-4201-BC2F-575E9A76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Краткие выводы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1149B9-03D5-4F62-8A8D-A1E2106E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В современных условиях </a:t>
            </a:r>
            <a:r>
              <a:rPr lang="ru-RU" dirty="0" err="1"/>
              <a:t>дефицитарности</a:t>
            </a:r>
            <a:r>
              <a:rPr lang="ru-RU" dirty="0"/>
              <a:t> </a:t>
            </a:r>
            <a:r>
              <a:rPr lang="ru-RU" dirty="0" err="1"/>
              <a:t>межпоколенного</a:t>
            </a:r>
            <a:r>
              <a:rPr lang="ru-RU" dirty="0"/>
              <a:t> взаимодействия семья утрачивает приоритеты во влиянии на гражданское становление подрастающего поколения, нередки разногласия между родителями и детьми по поводу оценки происходящих в стране и мире событий. В этих условиях система образования может оказаться наиболее устойчивым институтом гражданской социализации и гражданского образования, блокируя негативные тенденции в сознании и поведении молодежи, используя присущие ей средства для утверждения в обществе гражданской культуры.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13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D367BBF-7C60-4201-BC2F-575E9A76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Краткие выводы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1149B9-03D5-4F62-8A8D-A1E2106E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Проявляя социальную активность, каждый человек воспринимает для себя трудовой коллектив как арену для самовыражения и самоутверждения себя как личности. </a:t>
            </a:r>
            <a:endParaRPr lang="en-US" dirty="0"/>
          </a:p>
          <a:p>
            <a:pPr lvl="0"/>
            <a:r>
              <a:rPr lang="ru-RU" dirty="0"/>
              <a:t>Роль института трудовых коллективов в формировании и развитии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 состоит в том, что он открывает возможности для формирования социально ценной личности и проявления ее индивидуальности.</a:t>
            </a:r>
            <a:endParaRPr lang="en-US" dirty="0"/>
          </a:p>
          <a:p>
            <a:r>
              <a:rPr lang="ru-RU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5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54581-39B4-441B-937C-85B4EAA8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Контрольные вопросы и задания: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2E4E3-BF39-4FD8-A99B-E26634AF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Что такое социальный институт, каковы его признаки?</a:t>
            </a:r>
            <a:endParaRPr lang="en-US" dirty="0"/>
          </a:p>
          <a:p>
            <a:pPr lvl="0"/>
            <a:r>
              <a:rPr lang="ru-RU" dirty="0"/>
              <a:t>Как вы понимаете социализацию?</a:t>
            </a:r>
            <a:endParaRPr lang="en-US" dirty="0"/>
          </a:p>
          <a:p>
            <a:pPr lvl="0"/>
            <a:r>
              <a:rPr lang="ru-RU" dirty="0"/>
              <a:t>Перечислите социальные институты, которые имеют отношение к реализации Концепции развития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.</a:t>
            </a:r>
            <a:endParaRPr lang="en-US" dirty="0"/>
          </a:p>
          <a:p>
            <a:pPr lvl="0"/>
            <a:r>
              <a:rPr lang="ru-RU" dirty="0"/>
              <a:t>Какова роль института семьи в решении   задач формировании и развитии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?</a:t>
            </a:r>
            <a:endParaRPr lang="en-US" dirty="0"/>
          </a:p>
          <a:p>
            <a:pPr lvl="0"/>
            <a:r>
              <a:rPr lang="ru-RU" dirty="0"/>
              <a:t>Какова роль института образования в решении   задач формировании и развитии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82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54581-39B4-441B-937C-85B4EAA8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Контрольные вопросы и задания: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2E4E3-BF39-4FD8-A99B-E26634AF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Каким образом местные государственные администрации и органы местного самоуправления могут способствовать формированию и развитию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?</a:t>
            </a:r>
            <a:endParaRPr lang="en-US" dirty="0"/>
          </a:p>
          <a:p>
            <a:pPr lvl="0"/>
            <a:r>
              <a:rPr lang="ru-RU" dirty="0"/>
              <a:t>Что такое гражданское образование?   Что входит в данное понятие?</a:t>
            </a:r>
            <a:endParaRPr lang="en-US" dirty="0"/>
          </a:p>
          <a:p>
            <a:pPr lvl="0"/>
            <a:r>
              <a:rPr lang="ru-RU" dirty="0"/>
              <a:t>Что такое гражданственность и гражданская активность? Как они связаны</a:t>
            </a:r>
            <a:endParaRPr lang="en-US" dirty="0"/>
          </a:p>
          <a:p>
            <a:r>
              <a:rPr lang="ru-RU" dirty="0"/>
              <a:t>с гражданской идентичностью?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82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C703508-D85B-48BA-9A93-1D62F70D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КЕЙС“Конфликт</a:t>
            </a:r>
            <a:r>
              <a:rPr lang="ru-RU" b="1" dirty="0"/>
              <a:t> во время выставки собак”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C2C83-F42A-435F-939B-2FACA2EC7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u="sng" dirty="0"/>
              <a:t>Цель занятия:</a:t>
            </a:r>
            <a:r>
              <a:rPr lang="ru-RU" dirty="0"/>
              <a:t> обсудить роль социальных институтов в формировании и развитии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6" name="Объект 5" descr="https://24.kg/thumbnails/c1b73/5e175/54555_w_h500_1514435871_r.JPG">
            <a:extLst>
              <a:ext uri="{FF2B5EF4-FFF2-40B4-BE49-F238E27FC236}">
                <a16:creationId xmlns:a16="http://schemas.microsoft.com/office/drawing/2014/main" id="{383CF764-DFA6-4C55-A9CD-3995B1DA8DC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57" y="2017713"/>
            <a:ext cx="4598111" cy="344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25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Социальный институт</a:t>
            </a:r>
            <a:r>
              <a:rPr lang="ru-RU" dirty="0"/>
              <a:t> — это система взаимосвязанных норм, которые опираются на коллективно разделяемые ценности, свойственные тому или иному обществу или той или иной социальной группе, и обобщаются как способы действия, мышления и чувствования.</a:t>
            </a: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36CA13-77FD-44BC-975F-EFD164E9A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Словосочетание «социальный институт» употребляется в самых разнообразных значениях. Говорят об институте семьи, институте образования, институте трудовых коллективов, институте государственной власти, институте парламентаризма, институте частной собственности, институте религии и так далее.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C703508-D85B-48BA-9A93-1D62F70D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КЕЙС“Конфликт</a:t>
            </a:r>
            <a:r>
              <a:rPr lang="ru-RU" b="1" dirty="0"/>
              <a:t> во время выставки собак”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C2C83-F42A-435F-939B-2FACA2EC7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/>
              <a:t>Цель занятия:</a:t>
            </a:r>
            <a:r>
              <a:rPr lang="ru-RU" dirty="0"/>
              <a:t> обсудить роль социальных институтов в формировании и развитии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8D9A276-C47D-49FF-A96E-09A7CB79C1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Мы</a:t>
            </a:r>
            <a:r>
              <a:rPr lang="en-US" dirty="0"/>
              <a:t> </a:t>
            </a:r>
            <a:r>
              <a:rPr lang="ru-RU" dirty="0"/>
              <a:t>надели на</a:t>
            </a:r>
            <a:r>
              <a:rPr lang="en-US" dirty="0"/>
              <a:t> </a:t>
            </a:r>
            <a:r>
              <a:rPr lang="ru-RU" dirty="0"/>
              <a:t>собаку наш символ. То</a:t>
            </a:r>
            <a:r>
              <a:rPr lang="en-US" dirty="0"/>
              <a:t> </a:t>
            </a:r>
            <a:r>
              <a:rPr lang="ru-RU" dirty="0"/>
              <a:t>есть сделали собаку кыргызом, а</a:t>
            </a:r>
            <a:r>
              <a:rPr lang="en-US" dirty="0"/>
              <a:t> </a:t>
            </a:r>
            <a:r>
              <a:rPr lang="ru-RU" dirty="0"/>
              <a:t>кыргыза</a:t>
            </a:r>
            <a:r>
              <a:rPr lang="en-US" dirty="0"/>
              <a:t> </a:t>
            </a:r>
            <a:r>
              <a:rPr lang="ru-RU" dirty="0"/>
              <a:t>— собакой. Когда</a:t>
            </a:r>
            <a:r>
              <a:rPr lang="en-US" dirty="0"/>
              <a:t> </a:t>
            </a:r>
            <a:r>
              <a:rPr lang="ru-RU" dirty="0"/>
              <a:t>же кыргызы, которые переживают за</a:t>
            </a:r>
            <a:r>
              <a:rPr lang="en-US" dirty="0"/>
              <a:t> </a:t>
            </a:r>
            <a:r>
              <a:rPr lang="ru-RU" dirty="0"/>
              <a:t>ворон, будут переживать за</a:t>
            </a:r>
            <a:r>
              <a:rPr lang="en-US" dirty="0"/>
              <a:t> </a:t>
            </a:r>
            <a:r>
              <a:rPr lang="ru-RU" dirty="0"/>
              <a:t>свою гордость? Почему ГКНБ молчит, а</a:t>
            </a:r>
            <a:r>
              <a:rPr lang="en-US" dirty="0"/>
              <a:t> </a:t>
            </a:r>
            <a:r>
              <a:rPr lang="ru-RU" dirty="0"/>
              <a:t>Генпрокуратура</a:t>
            </a:r>
            <a:r>
              <a:rPr lang="en-US" dirty="0"/>
              <a:t> </a:t>
            </a:r>
            <a:r>
              <a:rPr lang="ru-RU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может</a:t>
            </a:r>
            <a:r>
              <a:rPr lang="en-US" dirty="0"/>
              <a:t> </a:t>
            </a:r>
            <a:r>
              <a:rPr lang="ru-RU" dirty="0"/>
              <a:t>дать оценку? Это сегодня самый важный вопрос. Гордость республики должна защищать прокуратура и</a:t>
            </a:r>
            <a:r>
              <a:rPr lang="en-US" dirty="0"/>
              <a:t> </a:t>
            </a:r>
            <a:r>
              <a:rPr lang="ru-RU" dirty="0"/>
              <a:t>ГКНБ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17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A4B58-E6CF-42DE-9D51-563ADEC7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Вопросы для обсуждения: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A06EF-A2F0-4287-B437-EBE8B1716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В чем суть конфликта? Насколько правильно действовали организаторы? </a:t>
            </a:r>
            <a:endParaRPr lang="en-US" dirty="0"/>
          </a:p>
          <a:p>
            <a:pPr lvl="0"/>
            <a:r>
              <a:rPr lang="ru-RU" dirty="0"/>
              <a:t>Какие статьи Конституции КР, соответствующие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 нарушила хозяйка собаки?</a:t>
            </a:r>
            <a:endParaRPr lang="en-US" dirty="0"/>
          </a:p>
          <a:p>
            <a:pPr lvl="0"/>
            <a:r>
              <a:rPr lang="ru-RU" dirty="0"/>
              <a:t>Какова должна быть роль института семьи по обеспечению положений Конституции КР о правах, свободах и обязанностях граждан КР, соответствующие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, связанной с государственной символикой?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50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A4B58-E6CF-42DE-9D51-563ADEC7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Вопросы для обсуждения: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A06EF-A2F0-4287-B437-EBE8B1716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Какова должна быть роль института образования по обеспечению положений Конституции КР о правах, свободах и обязанностях граждан КР, соответствующие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, связанной с государственной символикой?</a:t>
            </a:r>
            <a:endParaRPr lang="en-US" dirty="0"/>
          </a:p>
          <a:p>
            <a:pPr lvl="0"/>
            <a:r>
              <a:rPr lang="ru-RU" dirty="0"/>
              <a:t>Какую роль сыграли СМИ и социальные сети в данном конфликте?</a:t>
            </a:r>
            <a:endParaRPr lang="en-US" dirty="0"/>
          </a:p>
          <a:p>
            <a:pPr lvl="0"/>
            <a:r>
              <a:rPr lang="ru-RU" dirty="0"/>
              <a:t>Какие конкретные меры можно предложить различным органам исполнительной власти КР, чтобы подобные инциденты больше не случались?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9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A604B-22C7-461A-8F77-6657F7D5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Рекомендуемая литература: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F3D28-D499-422D-A7B1-EFA60BB0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Послание народу страны Президента Кыргызской Республики С. Н. </a:t>
            </a:r>
            <a:r>
              <a:rPr lang="ru-RU" dirty="0" err="1"/>
              <a:t>Жапарова</a:t>
            </a:r>
            <a:r>
              <a:rPr lang="ru-RU" dirty="0"/>
              <a:t>, 5 мая 2021 г.</a:t>
            </a:r>
            <a:endParaRPr lang="en-US" dirty="0"/>
          </a:p>
          <a:p>
            <a:pPr lvl="0"/>
            <a:r>
              <a:rPr lang="ru-RU" dirty="0"/>
              <a:t>Указ исполняющего обязанности Президента КР С.Н. </a:t>
            </a:r>
            <a:r>
              <a:rPr lang="ru-RU" dirty="0" err="1"/>
              <a:t>Жапарова</a:t>
            </a:r>
            <a:r>
              <a:rPr lang="ru-RU" dirty="0"/>
              <a:t> от 13 ноября 2020 г. №39 “О Концепции развития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”.</a:t>
            </a:r>
            <a:endParaRPr lang="en-US" dirty="0"/>
          </a:p>
          <a:p>
            <a:pPr lvl="0"/>
            <a:r>
              <a:rPr lang="ru-RU" dirty="0"/>
              <a:t>Закон Кыргызской Республики “О государственной гражданской и муниципальной службе”, от 30 мая 2016 г.</a:t>
            </a:r>
            <a:endParaRPr lang="en-US" dirty="0"/>
          </a:p>
          <a:p>
            <a:pPr lvl="0"/>
            <a:r>
              <a:rPr lang="ru-RU" dirty="0"/>
              <a:t>Закон Кыргызской Республики “О местном самоуправлении”, от 16 июня 2011г.</a:t>
            </a:r>
            <a:endParaRPr lang="en-US" dirty="0"/>
          </a:p>
          <a:p>
            <a:pPr lvl="0"/>
            <a:r>
              <a:rPr lang="ru-RU" dirty="0"/>
              <a:t>Закон Кыргызской Республики “Об общественных советах государственных органов” от 24.05.2014 г. № 74.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66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A604B-22C7-461A-8F77-6657F7D5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Рекомендуемая литература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F3D28-D499-422D-A7B1-EFA60BB0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Акимова, И.А. СМИ как фактор формирования идентичности личности в обществе [Электронный ресурс] / И.А. Акимова // Журнал «Сервис </a:t>
            </a:r>
            <a:r>
              <a:rPr lang="ru-RU" dirty="0" err="1"/>
              <a:t>Plus</a:t>
            </a:r>
            <a:r>
              <a:rPr lang="ru-RU" dirty="0"/>
              <a:t>». – 2009. – №1. URL: http://www.marketing.spb.ru/lib-around/socio/media_identity.htm (дата обращения: 07.02.2017).</a:t>
            </a:r>
            <a:endParaRPr lang="en-US" dirty="0"/>
          </a:p>
          <a:p>
            <a:pPr lvl="0"/>
            <a:r>
              <a:rPr lang="ru-RU" dirty="0"/>
              <a:t>Архипова, К.А. СМИ в процессе становления российской идентичности / К.А. Архипова // Проблемы гражданской и региональной идентичности в современной России: сборник научных трудов. – Ульян. гос. </a:t>
            </a:r>
            <a:r>
              <a:rPr lang="ru-RU" dirty="0" err="1"/>
              <a:t>техн</a:t>
            </a:r>
            <a:r>
              <a:rPr lang="ru-RU" dirty="0"/>
              <a:t>. ун-т. – Ульяновск: УлГТУ, 2015. – 343 с.</a:t>
            </a:r>
            <a:endParaRPr lang="en-US" dirty="0"/>
          </a:p>
          <a:p>
            <a:pPr lvl="0"/>
            <a:r>
              <a:rPr lang="ru-RU" dirty="0" err="1"/>
              <a:t>Бабосов</a:t>
            </a:r>
            <a:r>
              <a:rPr lang="ru-RU" dirty="0"/>
              <a:t>, Е.М. Гражданское общество: концептуализация понятия // Проблемы и перспективы становления гражданского общества: материалы Международной </a:t>
            </a:r>
            <a:r>
              <a:rPr lang="ru-RU" dirty="0" err="1"/>
              <a:t>научн</a:t>
            </a:r>
            <a:r>
              <a:rPr lang="ru-RU" dirty="0"/>
              <a:t>.-</a:t>
            </a:r>
            <a:r>
              <a:rPr lang="ru-RU" dirty="0" err="1"/>
              <a:t>практ</a:t>
            </a:r>
            <a:r>
              <a:rPr lang="ru-RU" dirty="0"/>
              <a:t>. </a:t>
            </a:r>
            <a:r>
              <a:rPr lang="ru-RU" dirty="0" err="1"/>
              <a:t>конф</a:t>
            </a:r>
            <a:r>
              <a:rPr lang="ru-RU" dirty="0"/>
              <a:t>., 20-21 мая 2010 г., Могилев, в 2-х частях, Ч.І. – Могилев, 2010. – C. 12.</a:t>
            </a:r>
            <a:endParaRPr lang="en-US" dirty="0"/>
          </a:p>
          <a:p>
            <a:pPr lvl="0"/>
            <a:r>
              <a:rPr lang="ru-RU" dirty="0" err="1"/>
              <a:t>Байматов</a:t>
            </a:r>
            <a:r>
              <a:rPr lang="ru-RU" dirty="0"/>
              <a:t> Б. Специфические местные аспекты гражданского общества в Кыргызстане: взгляд с социальной и географической периферии // Центральная Азия и Кавказ. 2006. № 4 (46). С. 17-30.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90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A604B-22C7-461A-8F77-6657F7D5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Рекомендуемая литература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F3D28-D499-422D-A7B1-EFA60BB0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err="1"/>
              <a:t>Бектанова</a:t>
            </a:r>
            <a:r>
              <a:rPr lang="ru-RU" dirty="0"/>
              <a:t> А. К. Социокультурная трансформация и гражданское общество в Кыргызстане // Исторические, философские, политические и юридические науки, культурология и искусствоведение. Вопросы теории и практики. Тамбов: Грамота, 2016. № 3 (65). Ч. 1. С. 34-37.</a:t>
            </a:r>
            <a:endParaRPr lang="en-US" dirty="0"/>
          </a:p>
          <a:p>
            <a:pPr lvl="0"/>
            <a:r>
              <a:rPr lang="ru-RU" dirty="0"/>
              <a:t>Гаджиев, К.С. Концепция гражданского общества: идейные истоки и основные вехи формирования / К.С. Гаджиев // Вопросы философии. - 2004. -№6. -С.19-36.</a:t>
            </a:r>
            <a:endParaRPr lang="en-US" dirty="0"/>
          </a:p>
          <a:p>
            <a:pPr lvl="0"/>
            <a:r>
              <a:rPr lang="ru-RU" dirty="0"/>
              <a:t>Краткий обзор гражданского общества в Кыргызской Республике [Электронный ресурс]. URL</a:t>
            </a:r>
            <a:r>
              <a:rPr lang="ru-RU" u="sng" dirty="0"/>
              <a:t>: </a:t>
            </a:r>
            <a:r>
              <a:rPr lang="ru-RU" u="sng" dirty="0">
                <a:hlinkClick r:id="rId2"/>
              </a:rPr>
              <a:t>https://www.adb</a:t>
            </a:r>
            <a:r>
              <a:rPr lang="ru-RU" u="sng" dirty="0"/>
              <a:t>.</a:t>
            </a:r>
            <a:endParaRPr lang="en-US" dirty="0"/>
          </a:p>
          <a:p>
            <a:pPr lvl="0"/>
            <a:r>
              <a:rPr lang="ru-RU" dirty="0"/>
              <a:t>Каратаева, Т.А. Гражданская идентичность как объект исследования в педагогической науке / Т.А. Каратаева // Личность как объект психологического и педагогического воздействия: сборник статей Международной научно-практической конференции (10 ноября 2016 г., г. Пермь). В 2 ч. – Ч.1. – Уфа: АЭТЕРНА, 2016. – С. 173–177.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76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A604B-22C7-461A-8F77-6657F7D5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Рекомендуемая литература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F3D28-D499-422D-A7B1-EFA60BB0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Каратаева, Т.А. Нормативно-правовая база изучения проблемы формирования гражданской идентичности подрастающего поколения в РФ / Т.А. Каратаева // Наука сегодня: опыт, традиции, инновации: материалы международной научно-практической конференции, г. Вологда, 27 июля 2016 г. – Вологда: ООО «Маркер», 2016. – С. 149–151.</a:t>
            </a:r>
            <a:endParaRPr lang="en-US" dirty="0"/>
          </a:p>
          <a:p>
            <a:pPr lvl="0"/>
            <a:r>
              <a:rPr lang="ru-RU" dirty="0"/>
              <a:t>Кирьякова, А.В. Аксиологический подход к анализу проблематики современного университетского образования / А.В. Кирьякова, Т.А. Ольховая // Психология и педагогика XXI века: Теория, практика и перспективы: монография // Под общ. ред. Н.Б. Карабущенко, Н.Л. </a:t>
            </a:r>
            <a:r>
              <a:rPr lang="ru-RU" dirty="0" err="1"/>
              <a:t>Сунгуровой</a:t>
            </a:r>
            <a:r>
              <a:rPr lang="ru-RU" dirty="0"/>
              <a:t>. – М., 2015. – С. 79–94.</a:t>
            </a:r>
            <a:endParaRPr lang="en-US" dirty="0"/>
          </a:p>
          <a:p>
            <a:pPr lvl="0"/>
            <a:r>
              <a:rPr lang="ru-RU" dirty="0"/>
              <a:t>Павлова Н.В., Степанов Г.И. Формирование гражданской идентичности как социального механизма становления гражданского общества. </a:t>
            </a:r>
            <a:endParaRPr lang="en-US" dirty="0"/>
          </a:p>
          <a:p>
            <a:pPr lvl="0"/>
            <a:r>
              <a:rPr lang="ru-RU" dirty="0" err="1"/>
              <a:t>Синютин</a:t>
            </a:r>
            <a:r>
              <a:rPr lang="ru-RU" dirty="0"/>
              <a:t> М. В. Институциональный подход в экономической социологии.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6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4D9B2-64A5-4851-97AA-985E76B7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421F0-B00F-47E9-BDD6-DF6BADEC0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5B1117-720E-48B4-8BDA-0A57580CE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596" y="0"/>
            <a:ext cx="5090474" cy="58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6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Основные социальные институты, формирующие потребности граждан и их групп, детерминирующие процессы формирования и развития гражданской идентичности Кыргыз </a:t>
            </a:r>
            <a:r>
              <a:rPr lang="ru-RU" dirty="0" err="1"/>
              <a:t>жараны</a:t>
            </a:r>
            <a:r>
              <a:rPr lang="ru-RU" dirty="0"/>
              <a:t>, можно разделить на группы:</a:t>
            </a:r>
            <a:endParaRPr lang="en-US" dirty="0"/>
          </a:p>
          <a:p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36CA13-77FD-44BC-975F-EFD164E9A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1.институты государственной власти </a:t>
            </a:r>
            <a:endParaRPr lang="en-US" dirty="0"/>
          </a:p>
          <a:p>
            <a:r>
              <a:rPr lang="ru-RU" dirty="0"/>
              <a:t>2. институты гражданского общества.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24C8E4-2E44-43C8-9C1E-A360E3BEE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Такие социальные институты как семья, образование, религия, политика, средства массовой информации и т.д., являются основными факторами социализации граждан общества.</a:t>
            </a:r>
            <a:endParaRPr lang="en-US" dirty="0"/>
          </a:p>
          <a:p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26DF3C-05DF-44AF-8FA5-8100E0FFE5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Социализаци</a:t>
            </a:r>
            <a:r>
              <a:rPr lang="ru-RU" dirty="0"/>
              <a:t>я (от лат. </a:t>
            </a:r>
            <a:r>
              <a:rPr lang="en-US" dirty="0" err="1"/>
              <a:t>socialis</a:t>
            </a:r>
            <a:r>
              <a:rPr lang="ru-RU" dirty="0"/>
              <a:t> – общественный) – процесс усвоения индивидом социального опыта, системы социальных связей и отношений. В процессе социализации человек приобретает убеждения, общественно одобряемые формы поведения, необходимые ему для нормальной жизни в обществе.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1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Из всех общественных институтов семья неизменно остается регулятором общественных отношений, константой их гармонизации специфически соединяя различные сферы жизнедеятельности общества.</a:t>
            </a:r>
            <a:endParaRPr lang="en-US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3723CBD3-CF7C-46F9-A64E-E90A76F8B4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73923"/>
            <a:ext cx="4645025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8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A47734-98EF-471C-996B-F53B44E8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Семья как социальный институт построена и видоизменяется народными обычаями и нравами.</a:t>
            </a:r>
            <a:br>
              <a:rPr lang="ru-RU" dirty="0"/>
            </a:b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36CA13-77FD-44BC-975F-EFD164E9A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Важность семьи при формировании и развитии гражданской идентичности признается на государственном уровне, а социологические исследования в области семейных отношений служат прочным основанием для выработки государственной социальной политики. Социализирующая функция семьи является определяющей в становлении человеческой личности. </a:t>
            </a:r>
            <a:endParaRPr lang="en-US" dirty="0"/>
          </a:p>
        </p:txBody>
      </p:sp>
      <p:pic>
        <p:nvPicPr>
          <p:cNvPr id="1026" name="Picture 2" descr="Оценка прогресса в области улучшения питания">
            <a:extLst>
              <a:ext uri="{FF2B5EF4-FFF2-40B4-BE49-F238E27FC236}">
                <a16:creationId xmlns:a16="http://schemas.microsoft.com/office/drawing/2014/main" id="{2C2EC367-D830-47A3-B2AF-739ABD0A97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87046"/>
            <a:ext cx="4645025" cy="30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9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Семья на протяжении всей человеческой истории выполняет функцию идентификации своих членов и имеет огромное влияние на формирование ценностей членов семьи и их верований (особенно в детском возрасте) и является самым важным и древнейшим социальным институтом, выполняющим ключевую роль в социализации индивида. </a:t>
            </a:r>
            <a:endParaRPr lang="en-US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071C45F1-5557-4FA0-BDA2-DF11DA46FC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90221"/>
            <a:ext cx="4645025" cy="30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883B8D-70F5-4E34-B749-067C42CBDA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Любой индивид впервые осознает себя, как мужчина или женщина именно в семье. Ребенок именно в окружении членов семьи превращается в социальную личность, и члены семьи ради развития его личности, подвергают его различным влияниям и учат жить в постоянной связи с индивидуальной и коллективной идентичностью. Индивид учится первых навыков жить в контакте с группами и с другими людьми именно в семье. 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5CF259-6AA6-401E-BFF5-7E5CE3F8A2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Затем он/она выступает в действие с более крупными социальными системами, таких как род, племя, клан, нация, страна и мир. Даже тогда, когда все ещё идет процесс формирования индивидуальной идентичности в семье, одновременно с этим процессом, бурно развивается процесс социальной идентичности.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837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73</TotalTime>
  <Words>2506</Words>
  <Application>Microsoft Office PowerPoint</Application>
  <PresentationFormat>Широкоэкранный</PresentationFormat>
  <Paragraphs>105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Gill Sans MT</vt:lpstr>
      <vt:lpstr>Галерея</vt:lpstr>
      <vt:lpstr>Презентация PowerPoint</vt:lpstr>
      <vt:lpstr>Тема лекции: Роль социальных институтов в формировании и развитии гражданской идентичности Кыргыз Жараны  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Семья как социальный институт построена и видоизменяется народными обычаями и нравами.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2.Роль институтов образования </vt:lpstr>
      <vt:lpstr>2.Роль институтов образования </vt:lpstr>
      <vt:lpstr>Презентация PowerPoint</vt:lpstr>
      <vt:lpstr>Презентация PowerPoint</vt:lpstr>
      <vt:lpstr>Презентация PowerPoint</vt:lpstr>
      <vt:lpstr>Среди основных технологий формирования гражданской идентичности Кыргыз Жараны можно выделить следующие:</vt:lpstr>
      <vt:lpstr>Среди основных технологий формирования гражданской идентичности Кыргыз Жараны можно выделить следующие:</vt:lpstr>
      <vt:lpstr>3.Роль института трудовых коллективов </vt:lpstr>
      <vt:lpstr>Презентация PowerPoint</vt:lpstr>
      <vt:lpstr>Презентация PowerPoint</vt:lpstr>
      <vt:lpstr>Презентация PowerPoint</vt:lpstr>
      <vt:lpstr>Краткие выводы: </vt:lpstr>
      <vt:lpstr>Краткие выводы: </vt:lpstr>
      <vt:lpstr>Краткие выводы:</vt:lpstr>
      <vt:lpstr>Краткие выводы:</vt:lpstr>
      <vt:lpstr>Контрольные вопросы и задания: </vt:lpstr>
      <vt:lpstr>Контрольные вопросы и задания: </vt:lpstr>
      <vt:lpstr>КЕЙС“Конфликт во время выставки собак” </vt:lpstr>
      <vt:lpstr>КЕЙС“Конфликт во время выставки собак” </vt:lpstr>
      <vt:lpstr>Вопросы для обсуждения: </vt:lpstr>
      <vt:lpstr>Вопросы для обсуждения: </vt:lpstr>
      <vt:lpstr>Рекомендуемая литература: </vt:lpstr>
      <vt:lpstr>Рекомендуемая литература</vt:lpstr>
      <vt:lpstr>Рекомендуемая литература</vt:lpstr>
      <vt:lpstr>Рекомендуемая литература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 arapova</dc:creator>
  <cp:lastModifiedBy>Salih Murzaev</cp:lastModifiedBy>
  <cp:revision>14</cp:revision>
  <dcterms:created xsi:type="dcterms:W3CDTF">2022-12-21T14:10:16Z</dcterms:created>
  <dcterms:modified xsi:type="dcterms:W3CDTF">2022-12-22T17:35:27Z</dcterms:modified>
</cp:coreProperties>
</file>