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3" r:id="rId2"/>
    <p:sldId id="264" r:id="rId3"/>
    <p:sldId id="262" r:id="rId4"/>
    <p:sldId id="257" r:id="rId5"/>
    <p:sldId id="265" r:id="rId6"/>
    <p:sldId id="263" r:id="rId7"/>
    <p:sldId id="260" r:id="rId8"/>
    <p:sldId id="266" r:id="rId9"/>
    <p:sldId id="268" r:id="rId10"/>
    <p:sldId id="267" r:id="rId11"/>
    <p:sldId id="269" r:id="rId12"/>
    <p:sldId id="261" r:id="rId13"/>
    <p:sldId id="271" r:id="rId14"/>
    <p:sldId id="258" r:id="rId15"/>
    <p:sldId id="270" r:id="rId16"/>
    <p:sldId id="259" r:id="rId17"/>
    <p:sldId id="276" r:id="rId18"/>
    <p:sldId id="273" r:id="rId19"/>
    <p:sldId id="278" r:id="rId20"/>
    <p:sldId id="275" r:id="rId21"/>
    <p:sldId id="279" r:id="rId22"/>
    <p:sldId id="277" r:id="rId23"/>
    <p:sldId id="281" r:id="rId24"/>
    <p:sldId id="302" r:id="rId25"/>
    <p:sldId id="301" r:id="rId26"/>
    <p:sldId id="286" r:id="rId27"/>
    <p:sldId id="303" r:id="rId28"/>
    <p:sldId id="288" r:id="rId29"/>
    <p:sldId id="305" r:id="rId30"/>
    <p:sldId id="283" r:id="rId31"/>
    <p:sldId id="294" r:id="rId32"/>
    <p:sldId id="307" r:id="rId33"/>
    <p:sldId id="306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881A5-C988-4114-8C08-FD5766401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Кыргыз </a:t>
            </a:r>
            <a:r>
              <a:rPr lang="ru-RU" b="1" dirty="0" err="1"/>
              <a:t>Жаранынын</a:t>
            </a:r>
            <a:r>
              <a:rPr lang="ru-RU" b="1" dirty="0"/>
              <a:t> </a:t>
            </a:r>
            <a:r>
              <a:rPr lang="ru-RU" b="1" dirty="0" err="1"/>
              <a:t>жарандык</a:t>
            </a:r>
            <a:r>
              <a:rPr lang="ru-RU" b="1" dirty="0"/>
              <a:t> </a:t>
            </a:r>
            <a:r>
              <a:rPr lang="ru-RU" b="1" dirty="0" err="1"/>
              <a:t>иденттүүлүгүн</a:t>
            </a:r>
            <a:r>
              <a:rPr lang="ru-RU" b="1" dirty="0"/>
              <a:t> </a:t>
            </a:r>
            <a:r>
              <a:rPr lang="ru-RU" b="1" dirty="0" err="1"/>
              <a:t>калыптандыруудагы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өнүктүрүүдөгү</a:t>
            </a:r>
            <a:r>
              <a:rPr lang="ru-RU" b="1" dirty="0"/>
              <a:t> </a:t>
            </a:r>
            <a:r>
              <a:rPr lang="ru-RU" b="1" dirty="0" err="1"/>
              <a:t>социалдык</a:t>
            </a:r>
            <a:r>
              <a:rPr lang="ru-RU" b="1" dirty="0"/>
              <a:t> </a:t>
            </a:r>
            <a:r>
              <a:rPr lang="ru-RU" b="1" dirty="0" err="1"/>
              <a:t>институттардын</a:t>
            </a:r>
            <a:r>
              <a:rPr lang="ru-RU" b="1" dirty="0"/>
              <a:t> ролу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08DB8-1968-4FFD-8A72-CDF22E88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50246"/>
            <a:ext cx="1961133" cy="1444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2441F-E129-40F3-BAC9-E92ED2D3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47" y="361985"/>
            <a:ext cx="1110496" cy="13771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392355-EEBF-47A2-9DB3-8EC48524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075" y="500860"/>
            <a:ext cx="19621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C346EE-CC2D-4E5E-979F-EE48E251B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87046"/>
            <a:ext cx="4645025" cy="309668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5E6EBC3-5544-4324-B846-347E0146D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Кыргыз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үй-бүлөнүн</a:t>
            </a:r>
            <a:r>
              <a:rPr lang="ru-RU" dirty="0"/>
              <a:t> </a:t>
            </a:r>
            <a:r>
              <a:rPr lang="ru-RU" dirty="0" err="1"/>
              <a:t>ичинде</a:t>
            </a:r>
            <a:r>
              <a:rPr lang="ru-RU" dirty="0"/>
              <a:t>, </a:t>
            </a:r>
            <a:r>
              <a:rPr lang="ru-RU" dirty="0" err="1"/>
              <a:t>үй-бүлөлүк</a:t>
            </a:r>
            <a:r>
              <a:rPr lang="ru-RU" dirty="0"/>
              <a:t> </a:t>
            </a:r>
            <a:r>
              <a:rPr lang="ru-RU" dirty="0" err="1"/>
              <a:t>мамилелерде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0CCAE3-3523-4EE5-9A92-F4741408A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чакан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топ катары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кезекте</a:t>
            </a:r>
            <a:r>
              <a:rPr lang="ru-RU" dirty="0"/>
              <a:t> </a:t>
            </a:r>
            <a:r>
              <a:rPr lang="ru-RU" dirty="0" err="1"/>
              <a:t>коомдо</a:t>
            </a:r>
            <a:r>
              <a:rPr lang="ru-RU" dirty="0"/>
              <a:t> </a:t>
            </a:r>
            <a:r>
              <a:rPr lang="ru-RU" dirty="0" err="1"/>
              <a:t>көбөйүү</a:t>
            </a:r>
            <a:r>
              <a:rPr lang="ru-RU" dirty="0"/>
              <a:t> </a:t>
            </a:r>
            <a:r>
              <a:rPr lang="ru-RU" dirty="0" err="1"/>
              <a:t>милдетин</a:t>
            </a:r>
            <a:r>
              <a:rPr lang="ru-RU" dirty="0"/>
              <a:t> </a:t>
            </a:r>
            <a:r>
              <a:rPr lang="ru-RU" dirty="0" err="1"/>
              <a:t>аткарат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айтылып</a:t>
            </a:r>
            <a:r>
              <a:rPr lang="ru-RU" dirty="0"/>
              <a:t> </a:t>
            </a:r>
            <a:r>
              <a:rPr lang="ru-RU" dirty="0" err="1"/>
              <a:t>жүрөт</a:t>
            </a:r>
            <a:r>
              <a:rPr lang="ru-RU" dirty="0"/>
              <a:t>, бирок </a:t>
            </a:r>
            <a:r>
              <a:rPr lang="ru-RU" dirty="0" err="1"/>
              <a:t>эч</a:t>
            </a:r>
            <a:r>
              <a:rPr lang="ru-RU" dirty="0"/>
              <a:t> ким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учурда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тарбиялык</a:t>
            </a:r>
            <a:r>
              <a:rPr lang="ru-RU" dirty="0"/>
              <a:t> </a:t>
            </a:r>
            <a:r>
              <a:rPr lang="ru-RU" dirty="0" err="1"/>
              <a:t>арналышын</a:t>
            </a:r>
            <a:r>
              <a:rPr lang="ru-RU" dirty="0"/>
              <a:t> </a:t>
            </a:r>
            <a:r>
              <a:rPr lang="ru-RU" dirty="0" err="1"/>
              <a:t>жокко</a:t>
            </a:r>
            <a:r>
              <a:rPr lang="ru-RU" dirty="0"/>
              <a:t> </a:t>
            </a:r>
            <a:r>
              <a:rPr lang="ru-RU" dirty="0" err="1"/>
              <a:t>чыгарбайт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7A0967-B3DA-4653-9188-AD6584874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2433"/>
            <a:ext cx="4645025" cy="30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2.Билим </a:t>
            </a:r>
            <a:r>
              <a:rPr lang="ru-RU" b="1" dirty="0" err="1"/>
              <a:t>берүү</a:t>
            </a:r>
            <a:r>
              <a:rPr lang="ru-RU" b="1" dirty="0"/>
              <a:t> </a:t>
            </a:r>
            <a:r>
              <a:rPr lang="ru-RU" b="1" dirty="0" err="1"/>
              <a:t>институттарынын</a:t>
            </a:r>
            <a:r>
              <a:rPr lang="ru-RU" b="1" dirty="0"/>
              <a:t> ролу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тарбиялык</a:t>
            </a:r>
            <a:r>
              <a:rPr lang="ru-RU" dirty="0"/>
              <a:t> </a:t>
            </a:r>
            <a:r>
              <a:rPr lang="ru-RU" dirty="0" err="1"/>
              <a:t>функцияны</a:t>
            </a:r>
            <a:r>
              <a:rPr lang="ru-RU" dirty="0"/>
              <a:t> </a:t>
            </a:r>
            <a:r>
              <a:rPr lang="ru-RU" dirty="0" err="1"/>
              <a:t>аткарат</a:t>
            </a:r>
            <a:r>
              <a:rPr lang="ru-RU" dirty="0"/>
              <a:t>, бирок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институту </a:t>
            </a:r>
            <a:r>
              <a:rPr lang="ru-RU" dirty="0" err="1"/>
              <a:t>расмий</a:t>
            </a:r>
            <a:r>
              <a:rPr lang="ru-RU" dirty="0"/>
              <a:t> </a:t>
            </a:r>
            <a:r>
              <a:rPr lang="ru-RU" dirty="0" err="1"/>
              <a:t>уюм</a:t>
            </a:r>
            <a:r>
              <a:rPr lang="ru-RU" dirty="0"/>
              <a:t> катары </a:t>
            </a:r>
            <a:r>
              <a:rPr lang="ru-RU" dirty="0" err="1"/>
              <a:t>муундарды</a:t>
            </a:r>
            <a:r>
              <a:rPr lang="ru-RU" dirty="0"/>
              <a:t> </a:t>
            </a:r>
            <a:r>
              <a:rPr lang="ru-RU" dirty="0" err="1"/>
              <a:t>экономикалык</a:t>
            </a:r>
            <a:r>
              <a:rPr lang="ru-RU" dirty="0"/>
              <a:t>, </a:t>
            </a:r>
            <a:r>
              <a:rPr lang="ru-RU" dirty="0" err="1"/>
              <a:t>саясий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маданий</a:t>
            </a:r>
            <a:r>
              <a:rPr lang="ru-RU" dirty="0"/>
              <a:t> </a:t>
            </a:r>
            <a:r>
              <a:rPr lang="ru-RU" dirty="0" err="1"/>
              <a:t>максаттарына</a:t>
            </a:r>
            <a:r>
              <a:rPr lang="ru-RU" dirty="0"/>
              <a:t> </a:t>
            </a:r>
            <a:r>
              <a:rPr lang="ru-RU" dirty="0" err="1"/>
              <a:t>жетүү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социалдаштырууну</a:t>
            </a:r>
            <a:r>
              <a:rPr lang="ru-RU" dirty="0"/>
              <a:t> </a:t>
            </a:r>
            <a:r>
              <a:rPr lang="ru-RU" dirty="0" err="1"/>
              <a:t>өзүнө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76C3560-812D-48F4-AFF9-0EA37E3BD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2.Билим </a:t>
            </a:r>
            <a:r>
              <a:rPr lang="ru-RU" b="1" dirty="0" err="1"/>
              <a:t>берүү</a:t>
            </a:r>
            <a:r>
              <a:rPr lang="ru-RU" b="1" dirty="0"/>
              <a:t> </a:t>
            </a:r>
            <a:r>
              <a:rPr lang="ru-RU" b="1" dirty="0" err="1"/>
              <a:t>институттарынын</a:t>
            </a:r>
            <a:r>
              <a:rPr lang="ru-RU" b="1" dirty="0"/>
              <a:t> ролу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адамзаттык</a:t>
            </a:r>
            <a:r>
              <a:rPr lang="ru-RU" dirty="0"/>
              <a:t> </a:t>
            </a:r>
            <a:r>
              <a:rPr lang="ru-RU" dirty="0" err="1"/>
              <a:t>адеп-ахлактык</a:t>
            </a:r>
            <a:r>
              <a:rPr lang="ru-RU" dirty="0"/>
              <a:t> </a:t>
            </a:r>
            <a:r>
              <a:rPr lang="ru-RU" dirty="0" err="1"/>
              <a:t>баалуулуктар</a:t>
            </a:r>
            <a:r>
              <a:rPr lang="ru-RU" dirty="0"/>
              <a:t> </a:t>
            </a:r>
            <a:r>
              <a:rPr lang="ru-RU" dirty="0" err="1"/>
              <a:t>системасын</a:t>
            </a:r>
            <a:r>
              <a:rPr lang="ru-RU" dirty="0"/>
              <a:t> </a:t>
            </a:r>
            <a:r>
              <a:rPr lang="ru-RU" dirty="0" err="1"/>
              <a:t>ыйгаруунун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маданияттуу</a:t>
            </a:r>
            <a:r>
              <a:rPr lang="ru-RU" dirty="0"/>
              <a:t>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жараны</a:t>
            </a:r>
            <a:r>
              <a:rPr lang="ru-RU" dirty="0"/>
              <a:t> катары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интеграциясын</a:t>
            </a:r>
            <a:r>
              <a:rPr lang="ru-RU" dirty="0"/>
              <a:t>, </a:t>
            </a:r>
            <a:r>
              <a:rPr lang="ru-RU" dirty="0" err="1"/>
              <a:t>биримдигин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өзүн-өзү</a:t>
            </a:r>
            <a:r>
              <a:rPr lang="ru-RU" dirty="0"/>
              <a:t> </a:t>
            </a:r>
            <a:r>
              <a:rPr lang="ru-RU" dirty="0" err="1"/>
              <a:t>аңдап</a:t>
            </a:r>
            <a:r>
              <a:rPr lang="ru-RU" dirty="0"/>
              <a:t> </a:t>
            </a:r>
            <a:r>
              <a:rPr lang="ru-RU" dirty="0" err="1"/>
              <a:t>билүүсүнүн</a:t>
            </a:r>
            <a:r>
              <a:rPr lang="ru-RU" dirty="0"/>
              <a:t> </a:t>
            </a:r>
            <a:r>
              <a:rPr lang="ru-RU" dirty="0" err="1"/>
              <a:t>бүтүндүгүн</a:t>
            </a:r>
            <a:r>
              <a:rPr lang="ru-RU" dirty="0"/>
              <a:t>,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мамилелердин</a:t>
            </a:r>
            <a:r>
              <a:rPr lang="ru-RU" dirty="0"/>
              <a:t>, </a:t>
            </a:r>
            <a:r>
              <a:rPr lang="ru-RU" dirty="0" err="1"/>
              <a:t>ченемдердин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баалуулуктардын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түрдүүлүгүн</a:t>
            </a:r>
            <a:r>
              <a:rPr lang="ru-RU" dirty="0"/>
              <a:t> </a:t>
            </a:r>
            <a:r>
              <a:rPr lang="ru-RU" dirty="0" err="1"/>
              <a:t>эсепке</a:t>
            </a:r>
            <a:r>
              <a:rPr lang="ru-RU" dirty="0"/>
              <a:t> </a:t>
            </a:r>
            <a:r>
              <a:rPr lang="ru-RU" dirty="0" err="1"/>
              <a:t>алуунун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өзүн</a:t>
            </a:r>
            <a:r>
              <a:rPr lang="ru-RU" dirty="0"/>
              <a:t> </a:t>
            </a:r>
            <a:r>
              <a:rPr lang="ru-RU" dirty="0" err="1"/>
              <a:t>эркин</a:t>
            </a:r>
            <a:r>
              <a:rPr lang="ru-RU" dirty="0"/>
              <a:t> </a:t>
            </a:r>
            <a:r>
              <a:rPr lang="ru-RU" dirty="0" err="1"/>
              <a:t>билдирүү</a:t>
            </a:r>
            <a:r>
              <a:rPr lang="ru-RU" dirty="0"/>
              <a:t> </a:t>
            </a:r>
            <a:r>
              <a:rPr lang="ru-RU" dirty="0" err="1"/>
              <a:t>эркиндигин</a:t>
            </a:r>
            <a:r>
              <a:rPr lang="ru-RU" dirty="0"/>
              <a:t> </a:t>
            </a:r>
            <a:r>
              <a:rPr lang="ru-RU" dirty="0" err="1"/>
              <a:t>камсыз</a:t>
            </a:r>
            <a:r>
              <a:rPr lang="ru-RU" dirty="0"/>
              <a:t> </a:t>
            </a:r>
            <a:r>
              <a:rPr lang="ru-RU" dirty="0" err="1"/>
              <a:t>кылат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Ошондуктан</a:t>
            </a:r>
            <a:r>
              <a:rPr lang="ru-RU" dirty="0"/>
              <a:t> </a:t>
            </a:r>
            <a:r>
              <a:rPr lang="ru-RU" dirty="0" err="1"/>
              <a:t>жаштардын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проблемасын</a:t>
            </a:r>
            <a:r>
              <a:rPr lang="ru-RU" dirty="0"/>
              <a:t> </a:t>
            </a:r>
            <a:r>
              <a:rPr lang="ru-RU" dirty="0" err="1"/>
              <a:t>чечүүгө</a:t>
            </a:r>
            <a:r>
              <a:rPr lang="ru-RU" dirty="0"/>
              <a:t> </a:t>
            </a:r>
            <a:r>
              <a:rPr lang="ru-RU" dirty="0" err="1"/>
              <a:t>көмөк</a:t>
            </a:r>
            <a:r>
              <a:rPr lang="ru-RU" dirty="0"/>
              <a:t> </a:t>
            </a:r>
            <a:r>
              <a:rPr lang="ru-RU" dirty="0" err="1"/>
              <a:t>көрсөтүү</a:t>
            </a:r>
            <a:r>
              <a:rPr lang="ru-RU" dirty="0"/>
              <a:t>,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мейкиндигинде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өнүктүрүүнүн</a:t>
            </a:r>
            <a:r>
              <a:rPr lang="ru-RU" dirty="0"/>
              <a:t> </a:t>
            </a:r>
            <a:r>
              <a:rPr lang="ru-RU" dirty="0" err="1"/>
              <a:t>натыйжалуу</a:t>
            </a:r>
            <a:r>
              <a:rPr lang="ru-RU" dirty="0"/>
              <a:t> </a:t>
            </a:r>
            <a:r>
              <a:rPr lang="ru-RU" dirty="0" err="1"/>
              <a:t>технологияларын</a:t>
            </a:r>
            <a:r>
              <a:rPr lang="ru-RU" dirty="0"/>
              <a:t> </a:t>
            </a:r>
            <a:r>
              <a:rPr lang="ru-RU" dirty="0" err="1"/>
              <a:t>аныктоо</a:t>
            </a:r>
            <a:r>
              <a:rPr lang="ru-RU" dirty="0"/>
              <a:t>, Кыргыз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жаатында</a:t>
            </a:r>
            <a:r>
              <a:rPr lang="ru-RU" dirty="0"/>
              <a:t> </a:t>
            </a:r>
            <a:r>
              <a:rPr lang="ru-RU" dirty="0" err="1"/>
              <a:t>окутуучулардын</a:t>
            </a:r>
            <a:r>
              <a:rPr lang="ru-RU" dirty="0"/>
              <a:t> </a:t>
            </a:r>
            <a:r>
              <a:rPr lang="ru-RU" dirty="0" err="1"/>
              <a:t>кесиптик</a:t>
            </a:r>
            <a:r>
              <a:rPr lang="ru-RU" dirty="0"/>
              <a:t> </a:t>
            </a:r>
            <a:r>
              <a:rPr lang="ru-RU" dirty="0" err="1"/>
              <a:t>компетенциясын</a:t>
            </a:r>
            <a:r>
              <a:rPr lang="ru-RU" dirty="0"/>
              <a:t> </a:t>
            </a:r>
            <a:r>
              <a:rPr lang="ru-RU" dirty="0" err="1"/>
              <a:t>жогорулатуу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5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09C9F5-7228-4E0E-A6FC-30193B67F0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касиеттеринин</a:t>
            </a:r>
            <a:r>
              <a:rPr lang="ru-RU" dirty="0"/>
              <a:t> </a:t>
            </a:r>
            <a:r>
              <a:rPr lang="ru-RU" dirty="0" err="1"/>
              <a:t>жыйындысын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,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өнүктүрүүгө</a:t>
            </a:r>
            <a:r>
              <a:rPr lang="ru-RU" dirty="0"/>
              <a:t> </a:t>
            </a:r>
            <a:r>
              <a:rPr lang="ru-RU" dirty="0" err="1"/>
              <a:t>багытталган</a:t>
            </a:r>
            <a:r>
              <a:rPr lang="ru-RU" dirty="0"/>
              <a:t> </a:t>
            </a:r>
            <a:r>
              <a:rPr lang="ru-RU" dirty="0" err="1"/>
              <a:t>тарбиялоого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окутууга</a:t>
            </a:r>
            <a:r>
              <a:rPr lang="ru-RU" dirty="0"/>
              <a:t> </a:t>
            </a:r>
            <a:r>
              <a:rPr lang="ru-RU" dirty="0" err="1"/>
              <a:t>багытталууга</a:t>
            </a:r>
            <a:r>
              <a:rPr lang="ru-RU" dirty="0"/>
              <a:t> </a:t>
            </a:r>
            <a:r>
              <a:rPr lang="ru-RU" dirty="0" err="1"/>
              <a:t>тийиш</a:t>
            </a:r>
            <a:r>
              <a:rPr lang="ru-RU" dirty="0"/>
              <a:t>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маңызын</a:t>
            </a:r>
            <a:r>
              <a:rPr lang="ru-RU" dirty="0"/>
              <a:t> </a:t>
            </a:r>
            <a:r>
              <a:rPr lang="ru-RU" dirty="0" err="1"/>
              <a:t>мындай</a:t>
            </a:r>
            <a:r>
              <a:rPr lang="ru-RU" dirty="0"/>
              <a:t> </a:t>
            </a:r>
            <a:r>
              <a:rPr lang="ru-RU" dirty="0" err="1"/>
              <a:t>түшүнүү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мазмунуна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милдетин</a:t>
            </a:r>
            <a:r>
              <a:rPr lang="ru-RU" dirty="0"/>
              <a:t> да,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компетенттүүлүгүн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милдетин</a:t>
            </a:r>
            <a:r>
              <a:rPr lang="ru-RU" dirty="0"/>
              <a:t> да </a:t>
            </a:r>
            <a:r>
              <a:rPr lang="ru-RU" dirty="0" err="1"/>
              <a:t>киргизүүгө</a:t>
            </a:r>
            <a:r>
              <a:rPr lang="ru-RU" dirty="0"/>
              <a:t> </a:t>
            </a:r>
            <a:r>
              <a:rPr lang="ru-RU" dirty="0" err="1"/>
              <a:t>мүмкүндүк</a:t>
            </a:r>
            <a:r>
              <a:rPr lang="ru-RU" dirty="0"/>
              <a:t> берет.</a:t>
            </a:r>
            <a:endParaRPr lang="en-US" dirty="0"/>
          </a:p>
          <a:p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E0D384-FFC7-4000-B313-9417E00058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696D05-9D69-416E-85C0-C68B9613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Азыркы</a:t>
            </a:r>
            <a:r>
              <a:rPr lang="ru-RU" dirty="0"/>
              <a:t> </a:t>
            </a:r>
            <a:r>
              <a:rPr lang="ru-RU" dirty="0" err="1"/>
              <a:t>учурда</a:t>
            </a:r>
            <a:r>
              <a:rPr lang="ru-RU" dirty="0"/>
              <a:t>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</a:t>
            </a:r>
            <a:r>
              <a:rPr lang="ru-RU" dirty="0"/>
              <a:t> </a:t>
            </a:r>
            <a:r>
              <a:rPr lang="ru-RU" dirty="0" err="1"/>
              <a:t>илимде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кезекте</a:t>
            </a:r>
            <a:r>
              <a:rPr lang="ru-RU" dirty="0"/>
              <a:t> </a:t>
            </a:r>
            <a:r>
              <a:rPr lang="ru-RU" dirty="0" err="1"/>
              <a:t>өлкөнүн</a:t>
            </a:r>
            <a:r>
              <a:rPr lang="ru-RU" dirty="0"/>
              <a:t> </a:t>
            </a:r>
            <a:r>
              <a:rPr lang="ru-RU" dirty="0" err="1"/>
              <a:t>кызыкчылыктарынын</a:t>
            </a:r>
            <a:r>
              <a:rPr lang="ru-RU" dirty="0"/>
              <a:t> </a:t>
            </a:r>
            <a:r>
              <a:rPr lang="ru-RU" dirty="0" err="1"/>
              <a:t>айланасындагы</a:t>
            </a:r>
            <a:r>
              <a:rPr lang="ru-RU" dirty="0"/>
              <a:t> </a:t>
            </a:r>
            <a:r>
              <a:rPr lang="ru-RU" dirty="0" err="1"/>
              <a:t>интеграциянын</a:t>
            </a:r>
            <a:r>
              <a:rPr lang="ru-RU" dirty="0"/>
              <a:t> фактору катары </a:t>
            </a:r>
            <a:r>
              <a:rPr lang="ru-RU" dirty="0" err="1"/>
              <a:t>адилеттүү</a:t>
            </a:r>
            <a:r>
              <a:rPr lang="ru-RU" dirty="0"/>
              <a:t> </a:t>
            </a:r>
            <a:r>
              <a:rPr lang="ru-RU" dirty="0" err="1"/>
              <a:t>каралат</a:t>
            </a:r>
            <a:r>
              <a:rPr lang="ru-RU" dirty="0"/>
              <a:t>, </a:t>
            </a:r>
            <a:r>
              <a:rPr lang="ru-RU" dirty="0" err="1"/>
              <a:t>ошондуктан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жарандардын</a:t>
            </a:r>
            <a:r>
              <a:rPr lang="ru-RU" dirty="0"/>
              <a:t> </a:t>
            </a:r>
            <a:r>
              <a:rPr lang="ru-RU" dirty="0" err="1"/>
              <a:t>аң-сезиминде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жүрүм-турумунда</a:t>
            </a:r>
            <a:r>
              <a:rPr lang="ru-RU" dirty="0"/>
              <a:t> </a:t>
            </a:r>
            <a:r>
              <a:rPr lang="ru-RU" dirty="0" err="1"/>
              <a:t>тамырлашуу</a:t>
            </a:r>
            <a:r>
              <a:rPr lang="ru-RU" dirty="0"/>
              <a:t> </a:t>
            </a:r>
            <a:r>
              <a:rPr lang="ru-RU" dirty="0" err="1"/>
              <a:t>даражасы</a:t>
            </a:r>
            <a:r>
              <a:rPr lang="ru-RU" dirty="0"/>
              <a:t> </a:t>
            </a:r>
            <a:r>
              <a:rPr lang="ru-RU" dirty="0" err="1"/>
              <a:t>саясий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руханий</a:t>
            </a:r>
            <a:r>
              <a:rPr lang="ru-RU" dirty="0"/>
              <a:t> баш </a:t>
            </a:r>
            <a:r>
              <a:rPr lang="ru-RU" dirty="0" err="1"/>
              <a:t>коштуруунун</a:t>
            </a:r>
            <a:r>
              <a:rPr lang="ru-RU" dirty="0"/>
              <a:t>, </a:t>
            </a:r>
            <a:r>
              <a:rPr lang="ru-RU" dirty="0" err="1"/>
              <a:t>ошондой</a:t>
            </a:r>
            <a:r>
              <a:rPr lang="ru-RU" dirty="0"/>
              <a:t> эле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биримдигинин</a:t>
            </a:r>
            <a:r>
              <a:rPr lang="ru-RU" dirty="0"/>
              <a:t> </a:t>
            </a:r>
            <a:r>
              <a:rPr lang="ru-RU" dirty="0" err="1"/>
              <a:t>кепилдиги</a:t>
            </a:r>
            <a:r>
              <a:rPr lang="ru-RU" dirty="0"/>
              <a:t> катары </a:t>
            </a:r>
            <a:r>
              <a:rPr lang="ru-RU" dirty="0" err="1"/>
              <a:t>чыгат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E24A4C-C570-40AE-AB06-B8BB18A5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Мектептердин</a:t>
            </a:r>
            <a:r>
              <a:rPr lang="ru-RU" dirty="0"/>
              <a:t>, </a:t>
            </a:r>
            <a:r>
              <a:rPr lang="ru-RU" dirty="0" err="1"/>
              <a:t>орто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жогорку</a:t>
            </a:r>
            <a:r>
              <a:rPr lang="ru-RU" dirty="0"/>
              <a:t> </a:t>
            </a:r>
            <a:r>
              <a:rPr lang="ru-RU" dirty="0" err="1"/>
              <a:t>кесиптик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мекемелеринин</a:t>
            </a:r>
            <a:r>
              <a:rPr lang="ru-RU" dirty="0"/>
              <a:t> </a:t>
            </a:r>
            <a:r>
              <a:rPr lang="ru-RU" dirty="0" err="1"/>
              <a:t>тарбия</a:t>
            </a:r>
            <a:r>
              <a:rPr lang="ru-RU" dirty="0"/>
              <a:t> </a:t>
            </a:r>
            <a:r>
              <a:rPr lang="ru-RU" dirty="0" err="1"/>
              <a:t>иштеринин</a:t>
            </a:r>
            <a:r>
              <a:rPr lang="ru-RU" dirty="0"/>
              <a:t> </a:t>
            </a:r>
            <a:r>
              <a:rPr lang="ru-RU" dirty="0" err="1"/>
              <a:t>программаларынын</a:t>
            </a:r>
            <a:r>
              <a:rPr lang="ru-RU" dirty="0"/>
              <a:t> </a:t>
            </a:r>
            <a:r>
              <a:rPr lang="ru-RU" dirty="0" err="1"/>
              <a:t>мазмунун</a:t>
            </a:r>
            <a:r>
              <a:rPr lang="ru-RU" dirty="0"/>
              <a:t>, </a:t>
            </a:r>
            <a:r>
              <a:rPr lang="ru-RU" dirty="0" err="1"/>
              <a:t>бардык</a:t>
            </a:r>
            <a:r>
              <a:rPr lang="ru-RU" dirty="0"/>
              <a:t> окуп </a:t>
            </a:r>
            <a:r>
              <a:rPr lang="ru-RU" dirty="0" err="1"/>
              <a:t>жаткандардын</a:t>
            </a:r>
            <a:r>
              <a:rPr lang="ru-RU" dirty="0"/>
              <a:t> </a:t>
            </a:r>
            <a:r>
              <a:rPr lang="ru-RU" dirty="0" err="1"/>
              <a:t>инсандык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милдеттерин</a:t>
            </a:r>
            <a:r>
              <a:rPr lang="ru-RU" dirty="0"/>
              <a:t> </a:t>
            </a:r>
            <a:r>
              <a:rPr lang="ru-RU" dirty="0" err="1"/>
              <a:t>өзгөртүү</a:t>
            </a:r>
            <a:r>
              <a:rPr lang="ru-RU" dirty="0"/>
              <a:t> </a:t>
            </a:r>
            <a:r>
              <a:rPr lang="ru-RU" dirty="0" err="1"/>
              <a:t>зарылдыгы</a:t>
            </a:r>
            <a:r>
              <a:rPr lang="ru-RU" dirty="0"/>
              <a:t> </a:t>
            </a:r>
            <a:r>
              <a:rPr lang="ru-RU" dirty="0" err="1"/>
              <a:t>бышып</a:t>
            </a:r>
            <a:r>
              <a:rPr lang="ru-RU" dirty="0"/>
              <a:t> </a:t>
            </a:r>
            <a:r>
              <a:rPr lang="ru-RU" dirty="0" err="1"/>
              <a:t>жетилди</a:t>
            </a:r>
            <a:r>
              <a:rPr lang="ru-RU" dirty="0"/>
              <a:t>. </a:t>
            </a:r>
            <a:r>
              <a:rPr lang="ru-RU" dirty="0" err="1"/>
              <a:t>Иштин</a:t>
            </a:r>
            <a:r>
              <a:rPr lang="ru-RU" dirty="0"/>
              <a:t> </a:t>
            </a:r>
            <a:r>
              <a:rPr lang="ru-RU" dirty="0" err="1"/>
              <a:t>артыкчылыктуу</a:t>
            </a:r>
            <a:r>
              <a:rPr lang="ru-RU" dirty="0"/>
              <a:t> </a:t>
            </a:r>
            <a:r>
              <a:rPr lang="ru-RU" dirty="0" err="1"/>
              <a:t>формаларынын</a:t>
            </a:r>
            <a:r>
              <a:rPr lang="ru-RU" dirty="0"/>
              <a:t> </a:t>
            </a:r>
            <a:r>
              <a:rPr lang="ru-RU" dirty="0" err="1"/>
              <a:t>катарында</a:t>
            </a:r>
            <a:r>
              <a:rPr lang="ru-RU" dirty="0"/>
              <a:t> </a:t>
            </a:r>
            <a:r>
              <a:rPr lang="ru-RU" dirty="0" err="1"/>
              <a:t>жарандык-мекенчилдик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акцияларга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конкурстарга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, </a:t>
            </a:r>
            <a:r>
              <a:rPr lang="ru-RU" dirty="0" err="1"/>
              <a:t>активисттердин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демилгелерин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, </a:t>
            </a:r>
            <a:r>
              <a:rPr lang="ru-RU" dirty="0" err="1"/>
              <a:t>окуучулардын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бирикмелерин</a:t>
            </a:r>
            <a:r>
              <a:rPr lang="ru-RU" dirty="0"/>
              <a:t> </a:t>
            </a:r>
            <a:r>
              <a:rPr lang="ru-RU" dirty="0" err="1"/>
              <a:t>колдоо</a:t>
            </a:r>
            <a:r>
              <a:rPr lang="ru-RU" dirty="0"/>
              <a:t> </a:t>
            </a:r>
            <a:r>
              <a:rPr lang="ru-RU" dirty="0" err="1"/>
              <a:t>белгилей</a:t>
            </a:r>
            <a:r>
              <a:rPr lang="ru-RU" dirty="0"/>
              <a:t> </a:t>
            </a:r>
            <a:r>
              <a:rPr lang="ru-RU" dirty="0" err="1"/>
              <a:t>кетүү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5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3763-DF22-4417-A8DF-E513315C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Кыргыз </a:t>
            </a:r>
            <a:r>
              <a:rPr lang="ru-RU" sz="2400" dirty="0" err="1"/>
              <a:t>жаранынын</a:t>
            </a:r>
            <a:r>
              <a:rPr lang="ru-RU" sz="2400" dirty="0"/>
              <a:t> </a:t>
            </a:r>
            <a:r>
              <a:rPr lang="ru-RU" sz="2400" dirty="0" err="1"/>
              <a:t>жарандык</a:t>
            </a:r>
            <a:r>
              <a:rPr lang="ru-RU" sz="2400" dirty="0"/>
              <a:t> </a:t>
            </a:r>
            <a:r>
              <a:rPr lang="ru-RU" sz="2400" dirty="0" err="1"/>
              <a:t>иденттүүлүгүн</a:t>
            </a:r>
            <a:r>
              <a:rPr lang="ru-RU" sz="2400" dirty="0"/>
              <a:t> </a:t>
            </a:r>
            <a:r>
              <a:rPr lang="ru-RU" sz="2400" dirty="0" err="1"/>
              <a:t>калыптандыруунун</a:t>
            </a:r>
            <a:r>
              <a:rPr lang="ru-RU" sz="2400" dirty="0"/>
              <a:t> </a:t>
            </a:r>
            <a:r>
              <a:rPr lang="ru-RU" sz="2400" dirty="0" err="1"/>
              <a:t>негизги</a:t>
            </a:r>
            <a:r>
              <a:rPr lang="ru-RU" sz="2400" dirty="0"/>
              <a:t> </a:t>
            </a:r>
            <a:r>
              <a:rPr lang="ru-RU" sz="2400" dirty="0" err="1"/>
              <a:t>технологияларынын</a:t>
            </a:r>
            <a:r>
              <a:rPr lang="ru-RU" sz="2400" dirty="0"/>
              <a:t> </a:t>
            </a:r>
            <a:r>
              <a:rPr lang="ru-RU" sz="2400" dirty="0" err="1"/>
              <a:t>ичинен</a:t>
            </a:r>
            <a:r>
              <a:rPr lang="ru-RU" sz="2400" dirty="0"/>
              <a:t> </a:t>
            </a:r>
            <a:r>
              <a:rPr lang="ru-RU" sz="2400" dirty="0" err="1"/>
              <a:t>төмөнкүлөрдү</a:t>
            </a:r>
            <a:r>
              <a:rPr lang="ru-RU" sz="2400" dirty="0"/>
              <a:t> </a:t>
            </a:r>
            <a:r>
              <a:rPr lang="ru-RU" sz="2400" dirty="0" err="1"/>
              <a:t>бөлүп</a:t>
            </a:r>
            <a:r>
              <a:rPr lang="ru-RU" sz="2400" dirty="0"/>
              <a:t> </a:t>
            </a:r>
            <a:r>
              <a:rPr lang="ru-RU" sz="2400" dirty="0" err="1"/>
              <a:t>көрсөтүүгө</a:t>
            </a:r>
            <a:r>
              <a:rPr lang="ru-RU" sz="2400" dirty="0"/>
              <a:t> болот: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4D687-CBA4-4C07-89CA-91081D8B3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долбор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, </a:t>
            </a:r>
            <a:r>
              <a:rPr lang="ru-RU" dirty="0" err="1"/>
              <a:t>мында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долбоор</a:t>
            </a:r>
            <a:r>
              <a:rPr lang="ru-RU" dirty="0"/>
              <a:t> —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авторлордун</a:t>
            </a:r>
            <a:r>
              <a:rPr lang="ru-RU" dirty="0"/>
              <a:t> </a:t>
            </a:r>
            <a:r>
              <a:rPr lang="ru-RU" dirty="0" err="1"/>
              <a:t>баалуулуктарын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учурдагы</a:t>
            </a:r>
            <a:r>
              <a:rPr lang="ru-RU" dirty="0"/>
              <a:t> </a:t>
            </a:r>
            <a:r>
              <a:rPr lang="ru-RU" dirty="0" err="1"/>
              <a:t>чындыкка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мамилесин</a:t>
            </a:r>
            <a:r>
              <a:rPr lang="ru-RU" dirty="0"/>
              <a:t> </a:t>
            </a:r>
            <a:r>
              <a:rPr lang="ru-RU" dirty="0" err="1"/>
              <a:t>чагылдырган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мааниге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 </a:t>
            </a:r>
            <a:r>
              <a:rPr lang="ru-RU" dirty="0" err="1"/>
              <a:t>максатка</a:t>
            </a:r>
            <a:r>
              <a:rPr lang="ru-RU" dirty="0"/>
              <a:t> </a:t>
            </a:r>
            <a:r>
              <a:rPr lang="ru-RU" dirty="0" err="1"/>
              <a:t>жетүү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зарыл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өзгөрүүлөрдү</a:t>
            </a:r>
            <a:r>
              <a:rPr lang="ru-RU" dirty="0"/>
              <a:t> </a:t>
            </a:r>
            <a:r>
              <a:rPr lang="ru-RU" dirty="0" err="1"/>
              <a:t>башкаруунун</a:t>
            </a:r>
            <a:r>
              <a:rPr lang="ru-RU" dirty="0"/>
              <a:t> </a:t>
            </a:r>
            <a:r>
              <a:rPr lang="ru-RU" dirty="0" err="1"/>
              <a:t>чыгармачыл</a:t>
            </a:r>
            <a:r>
              <a:rPr lang="ru-RU" dirty="0"/>
              <a:t> </a:t>
            </a:r>
            <a:r>
              <a:rPr lang="ru-RU" dirty="0" err="1"/>
              <a:t>ыкмасы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397EA-0376-4475-B665-0B704CE13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"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 "</a:t>
            </a:r>
            <a:r>
              <a:rPr lang="ru-RU" dirty="0" err="1"/>
              <a:t>түшүнүгүнүн</a:t>
            </a:r>
            <a:r>
              <a:rPr lang="ru-RU" dirty="0"/>
              <a:t> </a:t>
            </a:r>
            <a:r>
              <a:rPr lang="ru-RU" dirty="0" err="1"/>
              <a:t>аныктамасы</a:t>
            </a:r>
            <a:r>
              <a:rPr lang="ru-RU" dirty="0"/>
              <a:t> - </a:t>
            </a:r>
            <a:r>
              <a:rPr lang="ru-RU" dirty="0" err="1"/>
              <a:t>түшүнүк</a:t>
            </a:r>
            <a:r>
              <a:rPr lang="ru-RU" dirty="0"/>
              <a:t> </a:t>
            </a:r>
            <a:r>
              <a:rPr lang="ru-RU" dirty="0" err="1"/>
              <a:t>аппаратын</a:t>
            </a:r>
            <a:r>
              <a:rPr lang="ru-RU" dirty="0"/>
              <a:t> </a:t>
            </a:r>
            <a:r>
              <a:rPr lang="ru-RU" dirty="0" err="1"/>
              <a:t>түзүүгө</a:t>
            </a:r>
            <a:r>
              <a:rPr lang="ru-RU" dirty="0"/>
              <a:t> </a:t>
            </a:r>
            <a:r>
              <a:rPr lang="ru-RU" dirty="0" err="1"/>
              <a:t>багытталган</a:t>
            </a:r>
            <a:r>
              <a:rPr lang="ru-RU" dirty="0"/>
              <a:t> </a:t>
            </a:r>
            <a:r>
              <a:rPr lang="ru-RU" dirty="0" err="1"/>
              <a:t>оюн</a:t>
            </a:r>
            <a:r>
              <a:rPr lang="ru-RU" dirty="0"/>
              <a:t> . </a:t>
            </a:r>
            <a:r>
              <a:rPr lang="ru-RU" dirty="0" err="1"/>
              <a:t>Оюн</a:t>
            </a:r>
            <a:r>
              <a:rPr lang="ru-RU" dirty="0"/>
              <a:t> "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" </a:t>
            </a:r>
            <a:r>
              <a:rPr lang="ru-RU" dirty="0" err="1"/>
              <a:t>категориясына</a:t>
            </a:r>
            <a:r>
              <a:rPr lang="ru-RU" dirty="0"/>
              <a:t> карата: </a:t>
            </a:r>
            <a:r>
              <a:rPr lang="ru-RU" dirty="0" err="1"/>
              <a:t>өзүнүн</a:t>
            </a:r>
            <a:r>
              <a:rPr lang="ru-RU" dirty="0"/>
              <a:t> </a:t>
            </a:r>
            <a:r>
              <a:rPr lang="ru-RU" dirty="0" err="1"/>
              <a:t>түшүнүгүн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мамилесин</a:t>
            </a:r>
            <a:r>
              <a:rPr lang="ru-RU" dirty="0"/>
              <a:t> </a:t>
            </a:r>
            <a:r>
              <a:rPr lang="ru-RU" dirty="0" err="1"/>
              <a:t>иштеп</a:t>
            </a:r>
            <a:r>
              <a:rPr lang="ru-RU" dirty="0"/>
              <a:t> </a:t>
            </a:r>
            <a:r>
              <a:rPr lang="ru-RU" dirty="0" err="1"/>
              <a:t>чыгууга</a:t>
            </a:r>
            <a:r>
              <a:rPr lang="ru-RU" dirty="0"/>
              <a:t>,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аныктамалардын</a:t>
            </a:r>
            <a:r>
              <a:rPr lang="ru-RU" dirty="0"/>
              <a:t> </a:t>
            </a:r>
            <a:r>
              <a:rPr lang="ru-RU" dirty="0" err="1"/>
              <a:t>спектрин</a:t>
            </a:r>
            <a:r>
              <a:rPr lang="ru-RU" dirty="0"/>
              <a:t> </a:t>
            </a:r>
            <a:r>
              <a:rPr lang="ru-RU" dirty="0" err="1"/>
              <a:t>көрсөтүүгө</a:t>
            </a:r>
            <a:r>
              <a:rPr lang="ru-RU" dirty="0"/>
              <a:t>,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белгилерин</a:t>
            </a:r>
            <a:r>
              <a:rPr lang="ru-RU" dirty="0"/>
              <a:t> </a:t>
            </a:r>
            <a:r>
              <a:rPr lang="ru-RU" dirty="0" err="1"/>
              <a:t>аныктоого</a:t>
            </a:r>
            <a:r>
              <a:rPr lang="ru-RU" dirty="0"/>
              <a:t>, </a:t>
            </a:r>
            <a:r>
              <a:rPr lang="ru-RU" dirty="0" err="1"/>
              <a:t>коммуникациянын</a:t>
            </a:r>
            <a:r>
              <a:rPr lang="ru-RU" dirty="0"/>
              <a:t> </a:t>
            </a:r>
            <a:r>
              <a:rPr lang="ru-RU" dirty="0" err="1"/>
              <a:t>топтук</a:t>
            </a:r>
            <a:r>
              <a:rPr lang="ru-RU" dirty="0"/>
              <a:t> </a:t>
            </a:r>
            <a:r>
              <a:rPr lang="ru-RU" dirty="0" err="1"/>
              <a:t>тилин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 </a:t>
            </a:r>
            <a:r>
              <a:rPr lang="ru-RU" dirty="0" err="1"/>
              <a:t>мүмкүндүк</a:t>
            </a:r>
            <a:r>
              <a:rPr lang="ru-RU" dirty="0"/>
              <a:t> берет.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5F3B26-3F27-4FF7-BACD-6FEF2B2B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Кыргыз </a:t>
            </a:r>
            <a:r>
              <a:rPr lang="ru-RU" sz="2000" dirty="0" err="1"/>
              <a:t>жаранынын</a:t>
            </a:r>
            <a:r>
              <a:rPr lang="ru-RU" sz="2000" dirty="0"/>
              <a:t> </a:t>
            </a:r>
            <a:r>
              <a:rPr lang="ru-RU" sz="2000" dirty="0" err="1"/>
              <a:t>жарандык</a:t>
            </a:r>
            <a:r>
              <a:rPr lang="ru-RU" sz="2000" dirty="0"/>
              <a:t> </a:t>
            </a:r>
            <a:r>
              <a:rPr lang="ru-RU" sz="2000" dirty="0" err="1"/>
              <a:t>иденттүүлүгүн</a:t>
            </a:r>
            <a:r>
              <a:rPr lang="ru-RU" sz="2000" dirty="0"/>
              <a:t> </a:t>
            </a:r>
            <a:r>
              <a:rPr lang="ru-RU" sz="2000" dirty="0" err="1"/>
              <a:t>калыптандыруунун</a:t>
            </a:r>
            <a:r>
              <a:rPr lang="ru-RU" sz="2000" dirty="0"/>
              <a:t> </a:t>
            </a:r>
            <a:r>
              <a:rPr lang="ru-RU" sz="2000" dirty="0" err="1"/>
              <a:t>негизги</a:t>
            </a:r>
            <a:r>
              <a:rPr lang="ru-RU" sz="2000" dirty="0"/>
              <a:t> </a:t>
            </a:r>
            <a:r>
              <a:rPr lang="ru-RU" sz="2000" dirty="0" err="1"/>
              <a:t>технологияларынын</a:t>
            </a:r>
            <a:r>
              <a:rPr lang="ru-RU" sz="2000" dirty="0"/>
              <a:t> </a:t>
            </a:r>
            <a:r>
              <a:rPr lang="ru-RU" sz="2000" dirty="0" err="1"/>
              <a:t>ичинен</a:t>
            </a:r>
            <a:r>
              <a:rPr lang="ru-RU" sz="2000" dirty="0"/>
              <a:t> </a:t>
            </a:r>
            <a:r>
              <a:rPr lang="ru-RU" sz="2000" dirty="0" err="1"/>
              <a:t>төмөнкүлөрдү</a:t>
            </a:r>
            <a:r>
              <a:rPr lang="ru-RU" sz="2000" dirty="0"/>
              <a:t> </a:t>
            </a:r>
            <a:r>
              <a:rPr lang="ru-RU" sz="2000" dirty="0" err="1"/>
              <a:t>бөлүп</a:t>
            </a:r>
            <a:r>
              <a:rPr lang="ru-RU" sz="2000" dirty="0"/>
              <a:t> </a:t>
            </a:r>
            <a:r>
              <a:rPr lang="ru-RU" sz="2000" dirty="0" err="1"/>
              <a:t>көрсөтүүгө</a:t>
            </a:r>
            <a:r>
              <a:rPr lang="ru-RU" sz="2000" dirty="0"/>
              <a:t> болот: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333054D-D2A0-45CF-A1E5-67B30FB08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"</a:t>
            </a:r>
            <a:r>
              <a:rPr lang="ru-RU" dirty="0" err="1"/>
              <a:t>Дебат</a:t>
            </a:r>
            <a:r>
              <a:rPr lang="ru-RU" dirty="0"/>
              <a:t>" </a:t>
            </a:r>
            <a:r>
              <a:rPr lang="ru-RU" dirty="0" err="1"/>
              <a:t>технологиясы</a:t>
            </a:r>
            <a:r>
              <a:rPr lang="ru-RU" dirty="0"/>
              <a:t> - </a:t>
            </a:r>
            <a:r>
              <a:rPr lang="ru-RU" dirty="0" err="1"/>
              <a:t>көйгөйдү</a:t>
            </a:r>
            <a:r>
              <a:rPr lang="ru-RU" dirty="0"/>
              <a:t> </a:t>
            </a:r>
            <a:r>
              <a:rPr lang="ru-RU" dirty="0" err="1"/>
              <a:t>чечүүгө</a:t>
            </a:r>
            <a:r>
              <a:rPr lang="ru-RU" dirty="0"/>
              <a:t> </a:t>
            </a:r>
            <a:r>
              <a:rPr lang="ru-RU" dirty="0" err="1"/>
              <a:t>туура</a:t>
            </a:r>
            <a:r>
              <a:rPr lang="ru-RU" dirty="0"/>
              <a:t> </a:t>
            </a:r>
            <a:r>
              <a:rPr lang="ru-RU" dirty="0" err="1"/>
              <a:t>мамиле</a:t>
            </a:r>
            <a:r>
              <a:rPr lang="ru-RU" dirty="0"/>
              <a:t> </a:t>
            </a:r>
            <a:r>
              <a:rPr lang="ru-RU" dirty="0" err="1"/>
              <a:t>жасоого</a:t>
            </a:r>
            <a:r>
              <a:rPr lang="ru-RU" dirty="0"/>
              <a:t> </a:t>
            </a:r>
            <a:r>
              <a:rPr lang="ru-RU" dirty="0" err="1"/>
              <a:t>башкаларды</a:t>
            </a:r>
            <a:r>
              <a:rPr lang="ru-RU" dirty="0"/>
              <a:t> </a:t>
            </a:r>
            <a:r>
              <a:rPr lang="ru-RU" dirty="0" err="1"/>
              <a:t>ынандыруу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. </a:t>
            </a:r>
            <a:r>
              <a:rPr lang="ru-RU" dirty="0" err="1"/>
              <a:t>Дебат</a:t>
            </a:r>
            <a:r>
              <a:rPr lang="ru-RU" dirty="0"/>
              <a:t> </a:t>
            </a:r>
            <a:r>
              <a:rPr lang="ru-RU" dirty="0" err="1"/>
              <a:t>өткөрүү-бул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позицияңызды</a:t>
            </a:r>
            <a:r>
              <a:rPr lang="ru-RU" dirty="0"/>
              <a:t> так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логикалык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айтууга</a:t>
            </a:r>
            <a:r>
              <a:rPr lang="ru-RU" dirty="0"/>
              <a:t>, </a:t>
            </a:r>
            <a:r>
              <a:rPr lang="ru-RU" dirty="0" err="1"/>
              <a:t>күчтүү</a:t>
            </a:r>
            <a:r>
              <a:rPr lang="ru-RU" dirty="0"/>
              <a:t> </a:t>
            </a:r>
            <a:r>
              <a:rPr lang="ru-RU" dirty="0" err="1"/>
              <a:t>фактыларды</a:t>
            </a:r>
            <a:r>
              <a:rPr lang="ru-RU" dirty="0"/>
              <a:t> </a:t>
            </a:r>
            <a:r>
              <a:rPr lang="ru-RU" dirty="0" err="1"/>
              <a:t>табууга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колдоо</a:t>
            </a:r>
            <a:r>
              <a:rPr lang="ru-RU" dirty="0"/>
              <a:t> </a:t>
            </a:r>
            <a:r>
              <a:rPr lang="ru-RU" dirty="0" err="1"/>
              <a:t>көрсөтүүгө</a:t>
            </a:r>
            <a:r>
              <a:rPr lang="ru-RU" dirty="0"/>
              <a:t> </a:t>
            </a:r>
            <a:r>
              <a:rPr lang="ru-RU" dirty="0" err="1"/>
              <a:t>үйрөтүүнүн</a:t>
            </a:r>
            <a:r>
              <a:rPr lang="ru-RU" dirty="0"/>
              <a:t> </a:t>
            </a:r>
            <a:r>
              <a:rPr lang="ru-RU" dirty="0" err="1"/>
              <a:t>натыйжалуу</a:t>
            </a:r>
            <a:r>
              <a:rPr lang="ru-RU" dirty="0"/>
              <a:t> </a:t>
            </a:r>
            <a:r>
              <a:rPr lang="ru-RU" dirty="0" err="1"/>
              <a:t>каражаты</a:t>
            </a:r>
            <a:r>
              <a:rPr lang="ru-RU" dirty="0"/>
              <a:t>. Алар </a:t>
            </a:r>
            <a:r>
              <a:rPr lang="ru-RU" dirty="0" err="1"/>
              <a:t>ошондой</a:t>
            </a:r>
            <a:r>
              <a:rPr lang="ru-RU" dirty="0"/>
              <a:t> эле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пикирге</a:t>
            </a:r>
            <a:r>
              <a:rPr lang="ru-RU" dirty="0"/>
              <a:t> </a:t>
            </a:r>
            <a:r>
              <a:rPr lang="ru-RU" dirty="0" err="1"/>
              <a:t>таасир</a:t>
            </a:r>
            <a:r>
              <a:rPr lang="ru-RU" dirty="0"/>
              <a:t> </a:t>
            </a:r>
            <a:r>
              <a:rPr lang="ru-RU" dirty="0" err="1"/>
              <a:t>этүү</a:t>
            </a:r>
            <a:r>
              <a:rPr lang="ru-RU" dirty="0"/>
              <a:t> же </a:t>
            </a:r>
            <a:r>
              <a:rPr lang="ru-RU" dirty="0" err="1"/>
              <a:t>жүргүзүлүп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саясатты</a:t>
            </a:r>
            <a:r>
              <a:rPr lang="ru-RU" dirty="0"/>
              <a:t> </a:t>
            </a:r>
            <a:r>
              <a:rPr lang="ru-RU" dirty="0" err="1"/>
              <a:t>өзгөртүү</a:t>
            </a:r>
            <a:r>
              <a:rPr lang="ru-RU" dirty="0"/>
              <a:t> </a:t>
            </a:r>
            <a:r>
              <a:rPr lang="ru-RU" dirty="0" err="1"/>
              <a:t>жөндөмүнө</a:t>
            </a:r>
            <a:r>
              <a:rPr lang="ru-RU" dirty="0"/>
              <a:t> </a:t>
            </a:r>
            <a:r>
              <a:rPr lang="ru-RU" dirty="0" err="1"/>
              <a:t>ишенүү</a:t>
            </a:r>
            <a:r>
              <a:rPr lang="ru-RU" dirty="0"/>
              <a:t> </a:t>
            </a:r>
            <a:r>
              <a:rPr lang="ru-RU" dirty="0" err="1"/>
              <a:t>сезимин</a:t>
            </a:r>
            <a:r>
              <a:rPr lang="ru-RU" dirty="0"/>
              <a:t> </a:t>
            </a:r>
            <a:r>
              <a:rPr lang="ru-RU" dirty="0" err="1"/>
              <a:t>өрчүтүшөт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ABF3D7-023D-4484-8506-BE17D8A41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Жарандык</a:t>
            </a:r>
            <a:r>
              <a:rPr lang="ru-RU" dirty="0"/>
              <a:t> форум" </a:t>
            </a:r>
            <a:r>
              <a:rPr lang="ru-RU" dirty="0" err="1"/>
              <a:t>технологиясы</a:t>
            </a:r>
            <a:r>
              <a:rPr lang="ru-RU" dirty="0"/>
              <a:t> -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,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маселелерди</a:t>
            </a:r>
            <a:r>
              <a:rPr lang="ru-RU" dirty="0"/>
              <a:t> </a:t>
            </a:r>
            <a:r>
              <a:rPr lang="ru-RU" dirty="0" err="1"/>
              <a:t>талкуулоо</a:t>
            </a:r>
            <a:r>
              <a:rPr lang="ru-RU" dirty="0"/>
              <a:t> </a:t>
            </a:r>
            <a:r>
              <a:rPr lang="ru-RU" dirty="0" err="1"/>
              <a:t>аркылуу</a:t>
            </a:r>
            <a:r>
              <a:rPr lang="ru-RU" dirty="0"/>
              <a:t> </a:t>
            </a:r>
            <a:r>
              <a:rPr lang="ru-RU" dirty="0" err="1"/>
              <a:t>жаштардын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турмушка</a:t>
            </a:r>
            <a:r>
              <a:rPr lang="ru-RU" dirty="0"/>
              <a:t> </a:t>
            </a:r>
            <a:r>
              <a:rPr lang="ru-RU" dirty="0" err="1"/>
              <a:t>катышуусунун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жолу</a:t>
            </a:r>
            <a:r>
              <a:rPr lang="ru-RU" dirty="0"/>
              <a:t> . </a:t>
            </a:r>
            <a:r>
              <a:rPr lang="ru-RU" dirty="0" err="1"/>
              <a:t>Технологиянын</a:t>
            </a:r>
            <a:r>
              <a:rPr lang="ru-RU" dirty="0"/>
              <a:t> </a:t>
            </a:r>
            <a:r>
              <a:rPr lang="ru-RU" dirty="0" err="1"/>
              <a:t>маңызы</a:t>
            </a:r>
            <a:r>
              <a:rPr lang="ru-RU" dirty="0"/>
              <a:t> </a:t>
            </a:r>
            <a:r>
              <a:rPr lang="ru-RU" dirty="0" err="1"/>
              <a:t>багытталган</a:t>
            </a:r>
            <a:r>
              <a:rPr lang="ru-RU" dirty="0"/>
              <a:t> </a:t>
            </a:r>
            <a:r>
              <a:rPr lang="ru-RU" dirty="0" err="1"/>
              <a:t>диалогдун</a:t>
            </a:r>
            <a:r>
              <a:rPr lang="ru-RU" dirty="0"/>
              <a:t> </a:t>
            </a:r>
            <a:r>
              <a:rPr lang="ru-RU" dirty="0" err="1"/>
              <a:t>жүрүшүндө</a:t>
            </a:r>
            <a:r>
              <a:rPr lang="ru-RU" dirty="0"/>
              <a:t> </a:t>
            </a:r>
            <a:r>
              <a:rPr lang="ru-RU" dirty="0" err="1"/>
              <a:t>кандайдыр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көйгөйдү</a:t>
            </a:r>
            <a:r>
              <a:rPr lang="ru-RU" dirty="0"/>
              <a:t> </a:t>
            </a:r>
            <a:r>
              <a:rPr lang="ru-RU" dirty="0" err="1"/>
              <a:t>чечүүгө</a:t>
            </a:r>
            <a:r>
              <a:rPr lang="ru-RU" dirty="0"/>
              <a:t> карата </a:t>
            </a:r>
            <a:r>
              <a:rPr lang="ru-RU" dirty="0" err="1"/>
              <a:t>үч-төрт</a:t>
            </a:r>
            <a:r>
              <a:rPr lang="ru-RU" dirty="0"/>
              <a:t> </a:t>
            </a:r>
            <a:r>
              <a:rPr lang="ru-RU" dirty="0" err="1"/>
              <a:t>мамилени</a:t>
            </a:r>
            <a:r>
              <a:rPr lang="ru-RU" dirty="0"/>
              <a:t> </a:t>
            </a:r>
            <a:r>
              <a:rPr lang="ru-RU" dirty="0" err="1"/>
              <a:t>кылдат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тараптуу</a:t>
            </a:r>
            <a:r>
              <a:rPr lang="ru-RU" dirty="0"/>
              <a:t> </a:t>
            </a:r>
            <a:r>
              <a:rPr lang="ru-RU" dirty="0" err="1"/>
              <a:t>талдоодо</a:t>
            </a:r>
            <a:r>
              <a:rPr lang="ru-RU" dirty="0"/>
              <a:t> </a:t>
            </a:r>
            <a:r>
              <a:rPr lang="ru-RU" dirty="0" err="1"/>
              <a:t>турат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3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01D1B-A321-4DFC-9A52-A49168B7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b="1" dirty="0"/>
              <a:t>3.Эмгек </a:t>
            </a:r>
            <a:r>
              <a:rPr lang="ru-RU" b="1" dirty="0" err="1"/>
              <a:t>жамааттары</a:t>
            </a:r>
            <a:r>
              <a:rPr lang="ru-RU" b="1" dirty="0"/>
              <a:t> </a:t>
            </a:r>
            <a:r>
              <a:rPr lang="ru-RU" b="1" dirty="0" err="1"/>
              <a:t>институтунун</a:t>
            </a:r>
            <a:r>
              <a:rPr lang="ru-RU" b="1" dirty="0"/>
              <a:t> ролу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663EF-C410-4A53-9634-60F3A4AA1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dirty="0" err="1"/>
              <a:t>Жамаат</a:t>
            </a:r>
            <a:r>
              <a:rPr lang="ru-RU" dirty="0"/>
              <a:t> (</a:t>
            </a:r>
            <a:r>
              <a:rPr lang="ru-RU" dirty="0" err="1"/>
              <a:t>латын</a:t>
            </a:r>
            <a:r>
              <a:rPr lang="ru-RU" dirty="0"/>
              <a:t> </a:t>
            </a:r>
            <a:r>
              <a:rPr lang="ru-RU" dirty="0" err="1"/>
              <a:t>тилинен</a:t>
            </a:r>
            <a:r>
              <a:rPr lang="ru-RU" dirty="0"/>
              <a:t> «</a:t>
            </a:r>
            <a:r>
              <a:rPr lang="en-US" dirty="0" err="1"/>
              <a:t>collectivus</a:t>
            </a:r>
            <a:r>
              <a:rPr lang="ru-RU" dirty="0"/>
              <a:t>» - </a:t>
            </a:r>
            <a:r>
              <a:rPr lang="ru-RU" dirty="0" err="1"/>
              <a:t>жамааттык</a:t>
            </a:r>
            <a:r>
              <a:rPr lang="ru-RU" dirty="0"/>
              <a:t>) -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ишмердүүлүктүн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/>
              <a:t>адамдарды</a:t>
            </a:r>
            <a:r>
              <a:rPr lang="ru-RU" dirty="0"/>
              <a:t> </a:t>
            </a:r>
            <a:r>
              <a:rPr lang="ru-RU" dirty="0" err="1"/>
              <a:t>бириктирүүнүн</a:t>
            </a:r>
            <a:r>
              <a:rPr lang="ru-RU" dirty="0"/>
              <a:t> </a:t>
            </a:r>
            <a:r>
              <a:rPr lang="ru-RU" dirty="0" err="1"/>
              <a:t>уюшулган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. </a:t>
            </a:r>
            <a:r>
              <a:rPr lang="ru-RU" dirty="0" err="1"/>
              <a:t>Дээрлик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да </a:t>
            </a:r>
            <a:r>
              <a:rPr lang="ru-RU" dirty="0" err="1"/>
              <a:t>адам</a:t>
            </a:r>
            <a:r>
              <a:rPr lang="ru-RU" dirty="0"/>
              <a:t>, </a:t>
            </a:r>
            <a:r>
              <a:rPr lang="ru-RU" dirty="0" err="1"/>
              <a:t>өмүр</a:t>
            </a:r>
            <a:r>
              <a:rPr lang="ru-RU" dirty="0"/>
              <a:t> бою </a:t>
            </a:r>
            <a:r>
              <a:rPr lang="ru-RU" dirty="0" err="1"/>
              <a:t>жок</a:t>
            </a:r>
            <a:r>
              <a:rPr lang="ru-RU" dirty="0"/>
              <a:t> эле </a:t>
            </a:r>
            <a:r>
              <a:rPr lang="ru-RU" dirty="0" err="1"/>
              <a:t>дегенде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жамааттын</a:t>
            </a:r>
            <a:r>
              <a:rPr lang="ru-RU" dirty="0"/>
              <a:t> </a:t>
            </a:r>
            <a:r>
              <a:rPr lang="ru-RU" dirty="0" err="1"/>
              <a:t>курамына</a:t>
            </a:r>
            <a:r>
              <a:rPr lang="ru-RU" dirty="0"/>
              <a:t> </a:t>
            </a:r>
            <a:r>
              <a:rPr lang="ru-RU" dirty="0" err="1"/>
              <a:t>кирген</a:t>
            </a:r>
            <a:r>
              <a:rPr lang="ru-RU" dirty="0"/>
              <a:t> </a:t>
            </a:r>
            <a:r>
              <a:rPr lang="ru-RU" dirty="0" err="1"/>
              <a:t>эмес</a:t>
            </a:r>
            <a:r>
              <a:rPr lang="ru-RU" dirty="0"/>
              <a:t>, </a:t>
            </a:r>
            <a:r>
              <a:rPr lang="ru-RU" dirty="0" err="1"/>
              <a:t>алар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жашоо-турмуштун</a:t>
            </a:r>
            <a:r>
              <a:rPr lang="ru-RU" dirty="0"/>
              <a:t> 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чөйрөлөрүндө</a:t>
            </a:r>
            <a:r>
              <a:rPr lang="ru-RU" dirty="0"/>
              <a:t> бар. 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D0CC99-BBD7-4219-B420-F352769C7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Алар: </a:t>
            </a:r>
            <a:r>
              <a:rPr lang="ru-RU" dirty="0" err="1"/>
              <a:t>өндүрүштүк-экономикалык</a:t>
            </a:r>
            <a:r>
              <a:rPr lang="ru-RU" dirty="0"/>
              <a:t>, </a:t>
            </a:r>
            <a:r>
              <a:rPr lang="ru-RU" dirty="0" err="1"/>
              <a:t>коомдук</a:t>
            </a:r>
            <a:r>
              <a:rPr lang="ru-RU" dirty="0"/>
              <a:t>,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ж.б</a:t>
            </a:r>
            <a:r>
              <a:rPr lang="ru-RU" dirty="0"/>
              <a:t>. </a:t>
            </a:r>
            <a:r>
              <a:rPr lang="ru-RU" dirty="0" err="1"/>
              <a:t>жамаатта</a:t>
            </a:r>
            <a:r>
              <a:rPr lang="ru-RU" dirty="0"/>
              <a:t>, </a:t>
            </a:r>
            <a:r>
              <a:rPr lang="ru-RU" dirty="0" err="1"/>
              <a:t>анын</a:t>
            </a:r>
            <a:r>
              <a:rPr lang="ru-RU" dirty="0"/>
              <a:t>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мүчөсү</a:t>
            </a:r>
            <a:r>
              <a:rPr lang="ru-RU" dirty="0"/>
              <a:t>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өзүнчө</a:t>
            </a:r>
            <a:r>
              <a:rPr lang="ru-RU" dirty="0"/>
              <a:t> </a:t>
            </a:r>
            <a:r>
              <a:rPr lang="ru-RU" dirty="0" err="1"/>
              <a:t>уюм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белгиленген</a:t>
            </a:r>
            <a:r>
              <a:rPr lang="ru-RU" dirty="0"/>
              <a:t> </a:t>
            </a:r>
            <a:r>
              <a:rPr lang="ru-RU" dirty="0" err="1"/>
              <a:t>учурдагы</a:t>
            </a:r>
            <a:r>
              <a:rPr lang="ru-RU" dirty="0"/>
              <a:t> </a:t>
            </a:r>
            <a:r>
              <a:rPr lang="ru-RU" dirty="0" err="1"/>
              <a:t>реалдуулуктарга</a:t>
            </a:r>
            <a:r>
              <a:rPr lang="ru-RU" dirty="0"/>
              <a:t>, </a:t>
            </a:r>
            <a:r>
              <a:rPr lang="ru-RU" dirty="0" err="1"/>
              <a:t>ченемдерге</a:t>
            </a:r>
            <a:r>
              <a:rPr lang="ru-RU" dirty="0"/>
              <a:t>, </a:t>
            </a:r>
            <a:r>
              <a:rPr lang="ru-RU" dirty="0" err="1"/>
              <a:t>эрежелерге</a:t>
            </a:r>
            <a:r>
              <a:rPr lang="ru-RU" dirty="0"/>
              <a:t> </a:t>
            </a:r>
            <a:r>
              <a:rPr lang="ru-RU" dirty="0" err="1"/>
              <a:t>социалдашуу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адаптациялоо</a:t>
            </a:r>
            <a:r>
              <a:rPr lang="ru-RU" dirty="0"/>
              <a:t> </a:t>
            </a:r>
            <a:r>
              <a:rPr lang="ru-RU" dirty="0" err="1"/>
              <a:t>процессинен</a:t>
            </a:r>
            <a:r>
              <a:rPr lang="ru-RU" dirty="0"/>
              <a:t> </a:t>
            </a:r>
            <a:r>
              <a:rPr lang="ru-RU" dirty="0" err="1"/>
              <a:t>өтөт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B89BB-2CBD-4419-BCB4-42675159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426953" cy="1542755"/>
          </a:xfrm>
        </p:spPr>
        <p:txBody>
          <a:bodyPr>
            <a:normAutofit/>
          </a:bodyPr>
          <a:lstStyle/>
          <a:p>
            <a:r>
              <a:rPr lang="ru-RU" sz="2400" b="1" dirty="0"/>
              <a:t> </a:t>
            </a:r>
            <a:r>
              <a:rPr lang="ru-RU" sz="2200" b="1" dirty="0"/>
              <a:t>Лек</a:t>
            </a:r>
            <a:r>
              <a:rPr lang="ky-KG" sz="2200" b="1" dirty="0"/>
              <a:t>циянын темасы: </a:t>
            </a:r>
            <a:r>
              <a:rPr lang="ru-RU" sz="2200" b="1" dirty="0"/>
              <a:t>Кыргыз </a:t>
            </a:r>
            <a:r>
              <a:rPr lang="ru-RU" sz="2200" b="1" dirty="0" err="1"/>
              <a:t>Жаранынын</a:t>
            </a:r>
            <a:r>
              <a:rPr lang="ru-RU" sz="2200" b="1" dirty="0"/>
              <a:t> </a:t>
            </a:r>
            <a:r>
              <a:rPr lang="ru-RU" sz="2200" b="1" dirty="0" err="1"/>
              <a:t>жарандык</a:t>
            </a:r>
            <a:r>
              <a:rPr lang="ru-RU" sz="2200" b="1" dirty="0"/>
              <a:t> </a:t>
            </a:r>
            <a:r>
              <a:rPr lang="ru-RU" sz="2200" b="1" dirty="0" err="1"/>
              <a:t>иденттүүлүгүн</a:t>
            </a:r>
            <a:r>
              <a:rPr lang="ru-RU" sz="2200" b="1" dirty="0"/>
              <a:t> </a:t>
            </a:r>
            <a:r>
              <a:rPr lang="ru-RU" sz="2200" b="1" dirty="0" err="1"/>
              <a:t>калыптандыруудагы</a:t>
            </a:r>
            <a:r>
              <a:rPr lang="ru-RU" sz="2200" b="1" dirty="0"/>
              <a:t> </a:t>
            </a:r>
            <a:r>
              <a:rPr lang="ru-RU" sz="2200" b="1" dirty="0" err="1"/>
              <a:t>жана</a:t>
            </a:r>
            <a:r>
              <a:rPr lang="ru-RU" sz="2200" b="1" dirty="0"/>
              <a:t> </a:t>
            </a:r>
            <a:r>
              <a:rPr lang="ru-RU" sz="2200" b="1" dirty="0" err="1"/>
              <a:t>өнүктүрүүдөгү</a:t>
            </a:r>
            <a:r>
              <a:rPr lang="ru-RU" sz="2200" b="1" dirty="0"/>
              <a:t> </a:t>
            </a:r>
            <a:r>
              <a:rPr lang="ru-RU" sz="2200" b="1" dirty="0" err="1"/>
              <a:t>социалдык</a:t>
            </a:r>
            <a:r>
              <a:rPr lang="ru-RU" sz="2200" b="1" dirty="0"/>
              <a:t> </a:t>
            </a:r>
            <a:r>
              <a:rPr lang="ru-RU" sz="2200" b="1" dirty="0" err="1"/>
              <a:t>институттардын</a:t>
            </a:r>
            <a:r>
              <a:rPr lang="ru-RU" sz="2200" b="1" dirty="0"/>
              <a:t> ролу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4A92E-2117-44D5-A6CE-075FCA39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ru-RU" b="1" dirty="0"/>
              <a:t>1. </a:t>
            </a:r>
            <a:r>
              <a:rPr lang="ru-RU" b="1" dirty="0" err="1"/>
              <a:t>Үй-бүлө</a:t>
            </a:r>
            <a:r>
              <a:rPr lang="ru-RU" b="1" dirty="0"/>
              <a:t> </a:t>
            </a:r>
            <a:r>
              <a:rPr lang="ru-RU" b="1" dirty="0" err="1"/>
              <a:t>институтунун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социалдык</a:t>
            </a:r>
            <a:r>
              <a:rPr lang="ru-RU" b="1" dirty="0"/>
              <a:t> </a:t>
            </a:r>
            <a:r>
              <a:rPr lang="ru-RU" b="1" dirty="0" err="1"/>
              <a:t>чөйрөнүн</a:t>
            </a:r>
            <a:r>
              <a:rPr lang="ru-RU" b="1" dirty="0"/>
              <a:t> ролу</a:t>
            </a:r>
            <a:endParaRPr lang="en-US" dirty="0"/>
          </a:p>
          <a:p>
            <a:r>
              <a:rPr lang="ru-RU" b="1" dirty="0"/>
              <a:t>2. </a:t>
            </a:r>
            <a:r>
              <a:rPr lang="ru-RU" b="1" dirty="0" err="1"/>
              <a:t>Билим</a:t>
            </a:r>
            <a:r>
              <a:rPr lang="ru-RU" b="1" dirty="0"/>
              <a:t> </a:t>
            </a:r>
            <a:r>
              <a:rPr lang="ru-RU" b="1" dirty="0" err="1"/>
              <a:t>берүү</a:t>
            </a:r>
            <a:r>
              <a:rPr lang="ru-RU" b="1" dirty="0"/>
              <a:t> </a:t>
            </a:r>
            <a:r>
              <a:rPr lang="ru-RU" b="1" dirty="0" err="1"/>
              <a:t>институтунун</a:t>
            </a:r>
            <a:r>
              <a:rPr lang="ru-RU" b="1" dirty="0"/>
              <a:t> ролу</a:t>
            </a:r>
            <a:endParaRPr lang="en-US" dirty="0"/>
          </a:p>
          <a:p>
            <a:r>
              <a:rPr lang="ru-RU" b="1" dirty="0"/>
              <a:t>3. </a:t>
            </a:r>
            <a:r>
              <a:rPr lang="ru-RU" b="1" dirty="0" err="1"/>
              <a:t>Эмгек</a:t>
            </a:r>
            <a:r>
              <a:rPr lang="ru-RU" b="1" dirty="0"/>
              <a:t> </a:t>
            </a:r>
            <a:r>
              <a:rPr lang="ru-RU" b="1" dirty="0" err="1"/>
              <a:t>жамааттары</a:t>
            </a:r>
            <a:r>
              <a:rPr lang="ru-RU" b="1" dirty="0"/>
              <a:t> </a:t>
            </a:r>
            <a:r>
              <a:rPr lang="ru-RU" b="1" dirty="0" err="1"/>
              <a:t>институтунун</a:t>
            </a:r>
            <a:r>
              <a:rPr lang="ru-RU" b="1" dirty="0"/>
              <a:t> ролу</a:t>
            </a:r>
            <a:endParaRPr lang="en-US" dirty="0"/>
          </a:p>
          <a:p>
            <a:r>
              <a:rPr lang="ru-RU" b="1" dirty="0"/>
              <a:t> </a:t>
            </a:r>
            <a:endParaRPr lang="en-US" dirty="0"/>
          </a:p>
          <a:p>
            <a:r>
              <a:rPr lang="ru-RU" b="1" dirty="0" err="1"/>
              <a:t>Кыска</a:t>
            </a:r>
            <a:r>
              <a:rPr lang="ru-RU" b="1" dirty="0"/>
              <a:t> </a:t>
            </a:r>
            <a:r>
              <a:rPr lang="ru-RU" b="1" dirty="0" err="1"/>
              <a:t>жыйынтыктоолор</a:t>
            </a:r>
            <a:endParaRPr lang="en-US" dirty="0"/>
          </a:p>
          <a:p>
            <a:r>
              <a:rPr lang="ru-RU" b="1" dirty="0" err="1"/>
              <a:t>Жаңы</a:t>
            </a:r>
            <a:r>
              <a:rPr lang="ru-RU" b="1" dirty="0"/>
              <a:t> </a:t>
            </a:r>
            <a:r>
              <a:rPr lang="ru-RU" b="1" dirty="0" err="1"/>
              <a:t>терминдер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түшүнүктөр</a:t>
            </a:r>
            <a:endParaRPr lang="en-US" dirty="0"/>
          </a:p>
          <a:p>
            <a:r>
              <a:rPr lang="ru-RU" b="1" dirty="0" err="1"/>
              <a:t>Контролдук</a:t>
            </a:r>
            <a:r>
              <a:rPr lang="ru-RU" b="1" dirty="0"/>
              <a:t> </a:t>
            </a:r>
            <a:r>
              <a:rPr lang="ru-RU" b="1" dirty="0" err="1"/>
              <a:t>суроолор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 </a:t>
            </a:r>
            <a:r>
              <a:rPr lang="ru-RU" b="1" dirty="0" err="1"/>
              <a:t>окуу</a:t>
            </a:r>
            <a:r>
              <a:rPr lang="ru-RU" b="1" dirty="0"/>
              <a:t> </a:t>
            </a:r>
            <a:r>
              <a:rPr lang="ru-RU" b="1" dirty="0" err="1"/>
              <a:t>тапшырмалары</a:t>
            </a:r>
            <a:r>
              <a:rPr lang="ru-RU" b="1" dirty="0"/>
              <a:t> </a:t>
            </a:r>
            <a:endParaRPr lang="en-US" dirty="0"/>
          </a:p>
          <a:p>
            <a:r>
              <a:rPr lang="ru-RU" b="1" dirty="0" err="1"/>
              <a:t>Сунушталган</a:t>
            </a:r>
            <a:r>
              <a:rPr lang="ru-RU" b="1" dirty="0"/>
              <a:t> </a:t>
            </a:r>
            <a:r>
              <a:rPr lang="ru-RU" b="1" dirty="0" err="1"/>
              <a:t>адабият</a:t>
            </a:r>
            <a:r>
              <a:rPr lang="ru-RU" b="1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35445C-AE21-49F8-A32A-A4691BA22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Эмгек</a:t>
            </a:r>
            <a:r>
              <a:rPr lang="ru-RU" dirty="0"/>
              <a:t> </a:t>
            </a:r>
            <a:r>
              <a:rPr lang="ru-RU" dirty="0" err="1"/>
              <a:t>жамааты</a:t>
            </a:r>
            <a:r>
              <a:rPr lang="ru-RU" dirty="0"/>
              <a:t> -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адамдардын</a:t>
            </a:r>
            <a:r>
              <a:rPr lang="ru-RU" dirty="0"/>
              <a:t> </a:t>
            </a:r>
            <a:r>
              <a:rPr lang="ru-RU" dirty="0" err="1"/>
              <a:t>позитивдүү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тажрыйбаларды</a:t>
            </a:r>
            <a:r>
              <a:rPr lang="ru-RU" dirty="0"/>
              <a:t> </a:t>
            </a:r>
            <a:r>
              <a:rPr lang="ru-RU" dirty="0" err="1"/>
              <a:t>топтоосунун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. </a:t>
            </a:r>
            <a:r>
              <a:rPr lang="ru-RU" dirty="0" err="1"/>
              <a:t>Тажрыйбаны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үй-бүлөдө</a:t>
            </a:r>
            <a:r>
              <a:rPr lang="ru-RU" dirty="0"/>
              <a:t>, </a:t>
            </a:r>
            <a:r>
              <a:rPr lang="ru-RU" dirty="0" err="1"/>
              <a:t>баарлашуу</a:t>
            </a:r>
            <a:r>
              <a:rPr lang="ru-RU" dirty="0"/>
              <a:t>, </a:t>
            </a:r>
            <a:r>
              <a:rPr lang="ru-RU" dirty="0" err="1"/>
              <a:t>маалымат</a:t>
            </a:r>
            <a:r>
              <a:rPr lang="ru-RU" dirty="0"/>
              <a:t> </a:t>
            </a:r>
            <a:r>
              <a:rPr lang="ru-RU" dirty="0" err="1"/>
              <a:t>каражаттары</a:t>
            </a:r>
            <a:r>
              <a:rPr lang="ru-RU" dirty="0"/>
              <a:t>, </a:t>
            </a:r>
            <a:r>
              <a:rPr lang="ru-RU" dirty="0" err="1"/>
              <a:t>китеп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башка </a:t>
            </a:r>
            <a:r>
              <a:rPr lang="ru-RU" dirty="0" err="1"/>
              <a:t>булактар</a:t>
            </a:r>
            <a:r>
              <a:rPr lang="ru-RU" dirty="0"/>
              <a:t> </a:t>
            </a:r>
            <a:r>
              <a:rPr lang="ru-RU" dirty="0" err="1"/>
              <a:t>аркылуу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. </a:t>
            </a:r>
            <a:r>
              <a:rPr lang="ru-RU" dirty="0" err="1"/>
              <a:t>Жаран</a:t>
            </a:r>
            <a:r>
              <a:rPr lang="ru-RU" dirty="0"/>
              <a:t> </a:t>
            </a:r>
            <a:r>
              <a:rPr lang="ru-RU" dirty="0" err="1"/>
              <a:t>жумушка</a:t>
            </a:r>
            <a:r>
              <a:rPr lang="ru-RU" dirty="0"/>
              <a:t> </a:t>
            </a:r>
            <a:r>
              <a:rPr lang="ru-RU" dirty="0" err="1"/>
              <a:t>орношуу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көптөгөн</a:t>
            </a:r>
            <a:r>
              <a:rPr lang="ru-RU" dirty="0"/>
              <a:t> </a:t>
            </a:r>
            <a:r>
              <a:rPr lang="ru-RU" dirty="0" err="1"/>
              <a:t>жамааттардын</a:t>
            </a:r>
            <a:r>
              <a:rPr lang="ru-RU" dirty="0"/>
              <a:t> </a:t>
            </a:r>
            <a:r>
              <a:rPr lang="ru-RU" dirty="0" err="1"/>
              <a:t>мүчөсү</a:t>
            </a:r>
            <a:r>
              <a:rPr lang="ru-RU" dirty="0"/>
              <a:t> </a:t>
            </a:r>
            <a:r>
              <a:rPr lang="ru-RU" dirty="0" err="1"/>
              <a:t>боло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,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бөлүгүн</a:t>
            </a:r>
            <a:r>
              <a:rPr lang="ru-RU" dirty="0"/>
              <a:t> </a:t>
            </a:r>
            <a:r>
              <a:rPr lang="ru-RU" dirty="0" err="1"/>
              <a:t>өзү</a:t>
            </a:r>
            <a:r>
              <a:rPr lang="ru-RU" dirty="0"/>
              <a:t> </a:t>
            </a:r>
            <a:r>
              <a:rPr lang="ru-RU" dirty="0" err="1"/>
              <a:t>тандайт</a:t>
            </a:r>
            <a:r>
              <a:rPr lang="ru-RU" dirty="0"/>
              <a:t> (</a:t>
            </a:r>
            <a:r>
              <a:rPr lang="ru-RU" dirty="0" err="1"/>
              <a:t>кружкалар</a:t>
            </a:r>
            <a:r>
              <a:rPr lang="ru-RU" dirty="0"/>
              <a:t>, </a:t>
            </a:r>
            <a:r>
              <a:rPr lang="ru-RU" dirty="0" err="1"/>
              <a:t>секциялар</a:t>
            </a:r>
            <a:r>
              <a:rPr lang="ru-RU" dirty="0"/>
              <a:t> Ж.Б.), ал </a:t>
            </a:r>
            <a:r>
              <a:rPr lang="ru-RU" dirty="0" err="1"/>
              <a:t>эми</a:t>
            </a:r>
            <a:r>
              <a:rPr lang="ru-RU" dirty="0"/>
              <a:t> </a:t>
            </a:r>
            <a:r>
              <a:rPr lang="ru-RU" dirty="0" err="1"/>
              <a:t>башкалардын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баарынан</a:t>
            </a:r>
            <a:r>
              <a:rPr lang="ru-RU" dirty="0"/>
              <a:t> </a:t>
            </a:r>
            <a:r>
              <a:rPr lang="ru-RU" dirty="0" err="1"/>
              <a:t>мурда</a:t>
            </a:r>
            <a:r>
              <a:rPr lang="ru-RU" dirty="0"/>
              <a:t> </a:t>
            </a:r>
            <a:r>
              <a:rPr lang="ru-RU" dirty="0" err="1"/>
              <a:t>эмгек</a:t>
            </a:r>
            <a:r>
              <a:rPr lang="ru-RU" dirty="0"/>
              <a:t> </a:t>
            </a:r>
            <a:r>
              <a:rPr lang="ru-RU" dirty="0" err="1"/>
              <a:t>жамаатынын</a:t>
            </a:r>
            <a:r>
              <a:rPr lang="ru-RU" dirty="0"/>
              <a:t> </a:t>
            </a:r>
            <a:r>
              <a:rPr lang="ru-RU" dirty="0" err="1"/>
              <a:t>мүчөсү</a:t>
            </a:r>
            <a:r>
              <a:rPr lang="ru-RU" dirty="0"/>
              <a:t>, ал </a:t>
            </a:r>
            <a:r>
              <a:rPr lang="ru-RU" dirty="0" err="1"/>
              <a:t>белгилүү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шарттардан</a:t>
            </a:r>
            <a:r>
              <a:rPr lang="ru-RU" dirty="0"/>
              <a:t> </a:t>
            </a:r>
            <a:r>
              <a:rPr lang="ru-RU" dirty="0" err="1"/>
              <a:t>улам</a:t>
            </a:r>
            <a:r>
              <a:rPr lang="ru-RU" dirty="0"/>
              <a:t> болот.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4AB495-1128-442F-81EB-2E3FB9FA00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өнүктүрүүдө</a:t>
            </a:r>
            <a:r>
              <a:rPr lang="ru-RU" dirty="0"/>
              <a:t> </a:t>
            </a:r>
            <a:r>
              <a:rPr lang="ru-RU" dirty="0" err="1"/>
              <a:t>эмгек</a:t>
            </a:r>
            <a:r>
              <a:rPr lang="ru-RU" dirty="0"/>
              <a:t> </a:t>
            </a:r>
            <a:r>
              <a:rPr lang="ru-RU" dirty="0" err="1"/>
              <a:t>жамааттары</a:t>
            </a:r>
            <a:r>
              <a:rPr lang="ru-RU" dirty="0"/>
              <a:t> </a:t>
            </a:r>
            <a:r>
              <a:rPr lang="ru-RU" dirty="0" err="1"/>
              <a:t>институтунун</a:t>
            </a:r>
            <a:r>
              <a:rPr lang="ru-RU" dirty="0"/>
              <a:t> ролу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баалуу</a:t>
            </a:r>
            <a:r>
              <a:rPr lang="ru-RU" dirty="0"/>
              <a:t> </a:t>
            </a:r>
            <a:r>
              <a:rPr lang="ru-RU" dirty="0" err="1"/>
              <a:t>инсанды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индивидуалдуулугун</a:t>
            </a:r>
            <a:r>
              <a:rPr lang="ru-RU" dirty="0"/>
              <a:t> </a:t>
            </a:r>
            <a:r>
              <a:rPr lang="ru-RU" dirty="0" err="1"/>
              <a:t>көрсөтүү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мүмкүнчүлүктөрдү</a:t>
            </a:r>
            <a:r>
              <a:rPr lang="ru-RU" dirty="0"/>
              <a:t> </a:t>
            </a:r>
            <a:r>
              <a:rPr lang="ru-RU" dirty="0" err="1"/>
              <a:t>ачууда</a:t>
            </a:r>
            <a:r>
              <a:rPr lang="ru-RU" dirty="0"/>
              <a:t> </a:t>
            </a:r>
            <a:r>
              <a:rPr lang="ru-RU" dirty="0" err="1"/>
              <a:t>турат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A44597-F589-4958-BB3B-3C16609FB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010878"/>
            <a:ext cx="4645025" cy="31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1456A0-FAEF-4CA4-B792-319112F85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Кыргыз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өзүн-өзү</a:t>
            </a:r>
            <a:r>
              <a:rPr lang="ru-RU" dirty="0"/>
              <a:t> </a:t>
            </a:r>
            <a:r>
              <a:rPr lang="ru-RU" dirty="0" err="1"/>
              <a:t>аңдап</a:t>
            </a:r>
            <a:r>
              <a:rPr lang="ru-RU" dirty="0"/>
              <a:t> </a:t>
            </a:r>
            <a:r>
              <a:rPr lang="ru-RU" dirty="0" err="1"/>
              <a:t>билүүсү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, </a:t>
            </a:r>
            <a:r>
              <a:rPr lang="ru-RU" dirty="0" err="1"/>
              <a:t>коомчулук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мамлекет</a:t>
            </a:r>
            <a:r>
              <a:rPr lang="ru-RU" dirty="0"/>
              <a:t>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/>
              <a:t>калыптануучу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билиминин</a:t>
            </a:r>
            <a:r>
              <a:rPr lang="ru-RU" dirty="0"/>
              <a:t>, </a:t>
            </a:r>
            <a:r>
              <a:rPr lang="ru-RU" dirty="0" err="1"/>
              <a:t>маданиятынын</a:t>
            </a:r>
            <a:r>
              <a:rPr lang="ru-RU" dirty="0"/>
              <a:t>, </a:t>
            </a:r>
            <a:r>
              <a:rPr lang="ru-RU" dirty="0" err="1"/>
              <a:t>тарбиясынын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өнүгүүсүнүн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бөлүгү</a:t>
            </a:r>
            <a:r>
              <a:rPr lang="ru-RU" dirty="0"/>
              <a:t> </a:t>
            </a:r>
            <a:r>
              <a:rPr lang="ru-RU" dirty="0" err="1"/>
              <a:t>болууга</a:t>
            </a:r>
            <a:r>
              <a:rPr lang="ru-RU" dirty="0"/>
              <a:t> </a:t>
            </a:r>
            <a:r>
              <a:rPr lang="ru-RU" dirty="0" err="1"/>
              <a:t>тийиш</a:t>
            </a:r>
            <a:r>
              <a:rPr lang="ru-RU" dirty="0"/>
              <a:t>. </a:t>
            </a:r>
            <a:r>
              <a:rPr lang="ru-RU" dirty="0" err="1"/>
              <a:t>Мында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жарандарынын</a:t>
            </a:r>
            <a:r>
              <a:rPr lang="ru-RU" dirty="0"/>
              <a:t> </a:t>
            </a:r>
            <a:r>
              <a:rPr lang="ru-RU" dirty="0" err="1"/>
              <a:t>биригүүсүн</a:t>
            </a:r>
            <a:r>
              <a:rPr lang="ru-RU" dirty="0"/>
              <a:t> </a:t>
            </a:r>
            <a:r>
              <a:rPr lang="ru-RU" dirty="0" err="1"/>
              <a:t>камсыз</a:t>
            </a:r>
            <a:r>
              <a:rPr lang="ru-RU" dirty="0"/>
              <a:t> </a:t>
            </a:r>
            <a:r>
              <a:rPr lang="ru-RU" dirty="0" err="1"/>
              <a:t>кылуучу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калууга</a:t>
            </a:r>
            <a:r>
              <a:rPr lang="ru-RU" dirty="0"/>
              <a:t> </a:t>
            </a:r>
            <a:r>
              <a:rPr lang="ru-RU" dirty="0" err="1"/>
              <a:t>тийиш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0D036D-EEC4-466E-9F53-035B5A53A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345055"/>
            <a:ext cx="464502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b="1" dirty="0" err="1"/>
              <a:t>Кыскача</a:t>
            </a:r>
            <a:r>
              <a:rPr lang="ru-RU" b="1" dirty="0"/>
              <a:t> </a:t>
            </a:r>
            <a:r>
              <a:rPr lang="ru-RU" b="1" dirty="0" err="1"/>
              <a:t>тыянактар</a:t>
            </a:r>
            <a:r>
              <a:rPr lang="ru-RU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/>
              <a:t>1. </a:t>
            </a:r>
            <a:r>
              <a:rPr lang="ru-RU" dirty="0" err="1"/>
              <a:t>Институционалдык</a:t>
            </a:r>
            <a:r>
              <a:rPr lang="ru-RU" dirty="0"/>
              <a:t> </a:t>
            </a:r>
            <a:r>
              <a:rPr lang="ru-RU" dirty="0" err="1"/>
              <a:t>мамиле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карашынан</a:t>
            </a:r>
            <a:r>
              <a:rPr lang="ru-RU" dirty="0"/>
              <a:t> </a:t>
            </a:r>
            <a:r>
              <a:rPr lang="ru-RU" dirty="0" err="1"/>
              <a:t>алганда</a:t>
            </a:r>
            <a:r>
              <a:rPr lang="ru-RU" dirty="0"/>
              <a:t> Кыргыз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өзүн</a:t>
            </a:r>
            <a:r>
              <a:rPr lang="ru-RU" dirty="0"/>
              <a:t> КР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эмес</a:t>
            </a:r>
            <a:r>
              <a:rPr lang="ru-RU" dirty="0"/>
              <a:t>,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мүчөсү</a:t>
            </a:r>
            <a:r>
              <a:rPr lang="ru-RU" dirty="0"/>
              <a:t> катары да </a:t>
            </a:r>
            <a:r>
              <a:rPr lang="ru-RU" dirty="0" err="1"/>
              <a:t>кабылдаган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позициялаган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сапаттарынын</a:t>
            </a:r>
            <a:r>
              <a:rPr lang="ru-RU" dirty="0"/>
              <a:t> </a:t>
            </a:r>
            <a:r>
              <a:rPr lang="ru-RU" dirty="0" err="1"/>
              <a:t>динамикалык</a:t>
            </a:r>
            <a:r>
              <a:rPr lang="ru-RU" dirty="0"/>
              <a:t> </a:t>
            </a:r>
            <a:r>
              <a:rPr lang="ru-RU" dirty="0" err="1"/>
              <a:t>системасы</a:t>
            </a:r>
            <a:r>
              <a:rPr lang="ru-RU" dirty="0"/>
              <a:t> катары </a:t>
            </a:r>
            <a:r>
              <a:rPr lang="ru-RU" dirty="0" err="1"/>
              <a:t>каралышы</a:t>
            </a:r>
            <a:r>
              <a:rPr lang="ru-RU" dirty="0"/>
              <a:t> </a:t>
            </a:r>
            <a:r>
              <a:rPr lang="ru-RU" dirty="0" err="1"/>
              <a:t>мүмкүн</a:t>
            </a:r>
            <a:r>
              <a:rPr lang="ru-RU" dirty="0"/>
              <a:t>. </a:t>
            </a:r>
            <a:endParaRPr lang="en-US" dirty="0"/>
          </a:p>
          <a:p>
            <a:pPr fontAlgn="t"/>
            <a:r>
              <a:rPr lang="ru-RU" dirty="0"/>
              <a:t>2. Кыргыз </a:t>
            </a:r>
            <a:r>
              <a:rPr lang="ru-RU" dirty="0" err="1"/>
              <a:t>жараны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түшүнүк-жарандык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өнүктүрүүнүн</a:t>
            </a:r>
            <a:r>
              <a:rPr lang="ru-RU" dirty="0"/>
              <a:t> </a:t>
            </a:r>
            <a:r>
              <a:rPr lang="ru-RU" dirty="0" err="1"/>
              <a:t>концепциясы</a:t>
            </a:r>
            <a:r>
              <a:rPr lang="ru-RU" dirty="0"/>
              <a:t> катары </a:t>
            </a:r>
            <a:r>
              <a:rPr lang="ru-RU" dirty="0" err="1"/>
              <a:t>калктын</a:t>
            </a:r>
            <a:r>
              <a:rPr lang="ru-RU" dirty="0"/>
              <a:t> 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топторунун</a:t>
            </a:r>
            <a:r>
              <a:rPr lang="ru-RU" dirty="0"/>
              <a:t> </a:t>
            </a:r>
            <a:r>
              <a:rPr lang="ru-RU" dirty="0" err="1"/>
              <a:t>керектөөлөрүнө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өзгөчөлүктөрүнө</a:t>
            </a:r>
            <a:r>
              <a:rPr lang="ru-RU" dirty="0"/>
              <a:t> </a:t>
            </a:r>
            <a:r>
              <a:rPr lang="ru-RU" dirty="0" err="1"/>
              <a:t>кылдат</a:t>
            </a:r>
            <a:r>
              <a:rPr lang="ru-RU" dirty="0"/>
              <a:t> </a:t>
            </a:r>
            <a:r>
              <a:rPr lang="ru-RU" dirty="0" err="1"/>
              <a:t>ылайыкташуу</a:t>
            </a:r>
            <a:r>
              <a:rPr lang="ru-RU" dirty="0"/>
              <a:t> зарыл.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b="1" dirty="0" err="1"/>
              <a:t>Кыскача</a:t>
            </a:r>
            <a:r>
              <a:rPr lang="ru-RU" b="1" dirty="0"/>
              <a:t> </a:t>
            </a:r>
            <a:r>
              <a:rPr lang="ru-RU" b="1" dirty="0" err="1"/>
              <a:t>тыянактар</a:t>
            </a:r>
            <a:r>
              <a:rPr lang="ru-RU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dirty="0"/>
              <a:t>3.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, </a:t>
            </a:r>
            <a:r>
              <a:rPr lang="ru-RU" dirty="0" err="1"/>
              <a:t>жергиликтүү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алдынча</a:t>
            </a:r>
            <a:r>
              <a:rPr lang="ru-RU" dirty="0"/>
              <a:t> </a:t>
            </a:r>
            <a:r>
              <a:rPr lang="ru-RU" dirty="0" err="1"/>
              <a:t>башкаруу</a:t>
            </a:r>
            <a:r>
              <a:rPr lang="ru-RU" dirty="0"/>
              <a:t> </a:t>
            </a:r>
            <a:r>
              <a:rPr lang="ru-RU" dirty="0" err="1"/>
              <a:t>органдары</a:t>
            </a:r>
            <a:r>
              <a:rPr lang="ru-RU" dirty="0"/>
              <a:t>, ЖМК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</a:t>
            </a:r>
            <a:r>
              <a:rPr lang="ru-RU" dirty="0"/>
              <a:t> </a:t>
            </a:r>
            <a:r>
              <a:rPr lang="ru-RU" dirty="0" err="1"/>
              <a:t>уюмдары</a:t>
            </a:r>
            <a:r>
              <a:rPr lang="ru-RU" dirty="0"/>
              <a:t>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/>
              <a:t>активдүү</a:t>
            </a:r>
            <a:r>
              <a:rPr lang="ru-RU" dirty="0"/>
              <a:t> </a:t>
            </a:r>
            <a:r>
              <a:rPr lang="ru-RU" dirty="0" err="1"/>
              <a:t>маалыматтык-түшүндүрүү</a:t>
            </a:r>
            <a:r>
              <a:rPr lang="ru-RU" dirty="0"/>
              <a:t> </a:t>
            </a:r>
            <a:r>
              <a:rPr lang="ru-RU" dirty="0" err="1"/>
              <a:t>иштерин</a:t>
            </a:r>
            <a:r>
              <a:rPr lang="ru-RU" dirty="0"/>
              <a:t> </a:t>
            </a:r>
            <a:r>
              <a:rPr lang="ru-RU" dirty="0" err="1"/>
              <a:t>жүргүзүү</a:t>
            </a:r>
            <a:r>
              <a:rPr lang="ru-RU" dirty="0"/>
              <a:t> зарыл. </a:t>
            </a:r>
            <a:endParaRPr lang="en-US" dirty="0"/>
          </a:p>
          <a:p>
            <a:pPr fontAlgn="t"/>
            <a:r>
              <a:rPr lang="ru-RU" dirty="0"/>
              <a:t>4.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процессинде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роль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, </a:t>
            </a:r>
            <a:r>
              <a:rPr lang="ru-RU" dirty="0" err="1"/>
              <a:t>илим</a:t>
            </a:r>
            <a:r>
              <a:rPr lang="ru-RU" dirty="0"/>
              <a:t>, </a:t>
            </a:r>
            <a:r>
              <a:rPr lang="ru-RU" dirty="0" err="1"/>
              <a:t>маданият</a:t>
            </a:r>
            <a:r>
              <a:rPr lang="ru-RU" dirty="0"/>
              <a:t>, ЖМК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тармактар</a:t>
            </a:r>
            <a:r>
              <a:rPr lang="ru-RU" dirty="0"/>
              <a:t> </a:t>
            </a:r>
            <a:r>
              <a:rPr lang="ru-RU" dirty="0" err="1"/>
              <a:t>системасына</a:t>
            </a:r>
            <a:r>
              <a:rPr lang="ru-RU" dirty="0"/>
              <a:t> </a:t>
            </a:r>
            <a:r>
              <a:rPr lang="ru-RU" dirty="0" err="1"/>
              <a:t>берилет</a:t>
            </a:r>
            <a:r>
              <a:rPr lang="ru-RU" dirty="0"/>
              <a:t>, ал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бирдейликти</a:t>
            </a:r>
            <a:r>
              <a:rPr lang="ru-RU" dirty="0"/>
              <a:t> </a:t>
            </a:r>
            <a:r>
              <a:rPr lang="ru-RU" dirty="0" err="1"/>
              <a:t>интеграциялоо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,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кезекте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, </a:t>
            </a:r>
            <a:r>
              <a:rPr lang="ru-RU" dirty="0" err="1"/>
              <a:t>укуктук</a:t>
            </a:r>
            <a:r>
              <a:rPr lang="ru-RU" dirty="0"/>
              <a:t> </a:t>
            </a:r>
            <a:r>
              <a:rPr lang="ru-RU" dirty="0" err="1"/>
              <a:t>маданиятты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жарандарды</a:t>
            </a:r>
            <a:r>
              <a:rPr lang="ru-RU" dirty="0"/>
              <a:t> </a:t>
            </a:r>
            <a:r>
              <a:rPr lang="ru-RU" dirty="0" err="1"/>
              <a:t>бириктирүүгө</a:t>
            </a:r>
            <a:r>
              <a:rPr lang="ru-RU" dirty="0"/>
              <a:t> </a:t>
            </a:r>
            <a:r>
              <a:rPr lang="ru-RU" dirty="0" err="1"/>
              <a:t>багытталган</a:t>
            </a:r>
            <a:r>
              <a:rPr lang="ru-RU" dirty="0"/>
              <a:t> </a:t>
            </a:r>
            <a:r>
              <a:rPr lang="ru-RU" dirty="0" err="1"/>
              <a:t>долбоорлорду</a:t>
            </a:r>
            <a:r>
              <a:rPr lang="ru-RU" dirty="0"/>
              <a:t> </a:t>
            </a:r>
            <a:r>
              <a:rPr lang="ru-RU" dirty="0" err="1"/>
              <a:t>ишке</a:t>
            </a:r>
            <a:r>
              <a:rPr lang="ru-RU" dirty="0"/>
              <a:t> </a:t>
            </a:r>
            <a:r>
              <a:rPr lang="ru-RU" dirty="0" err="1"/>
              <a:t>ашыруу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өлкөгө</a:t>
            </a:r>
            <a:r>
              <a:rPr lang="ru-RU" dirty="0"/>
              <a:t> </a:t>
            </a:r>
            <a:r>
              <a:rPr lang="ru-RU" dirty="0" err="1"/>
              <a:t>таандык</a:t>
            </a:r>
            <a:r>
              <a:rPr lang="ru-RU" dirty="0"/>
              <a:t> </a:t>
            </a:r>
            <a:r>
              <a:rPr lang="ru-RU" dirty="0" err="1"/>
              <a:t>болуу</a:t>
            </a:r>
            <a:r>
              <a:rPr lang="ru-RU" dirty="0"/>
              <a:t> </a:t>
            </a:r>
            <a:r>
              <a:rPr lang="ru-RU" dirty="0" err="1"/>
              <a:t>сыймыгы</a:t>
            </a:r>
            <a:r>
              <a:rPr lang="ru-RU" dirty="0"/>
              <a:t>.</a:t>
            </a:r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2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367BBF-7C60-4201-BC2F-575E9A76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b="1" dirty="0" err="1"/>
              <a:t>Кыскача</a:t>
            </a:r>
            <a:r>
              <a:rPr lang="ru-RU" b="1" dirty="0"/>
              <a:t> </a:t>
            </a:r>
            <a:r>
              <a:rPr lang="ru-RU" b="1" dirty="0" err="1"/>
              <a:t>тыянактар</a:t>
            </a:r>
            <a:r>
              <a:rPr lang="ru-RU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1149B9-03D5-4F62-8A8D-A1E2106E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/>
              <a:t>5. </a:t>
            </a:r>
            <a:r>
              <a:rPr lang="ru-RU" dirty="0" err="1"/>
              <a:t>Социалдаштыруу</a:t>
            </a:r>
            <a:r>
              <a:rPr lang="ru-RU" dirty="0"/>
              <a:t> </a:t>
            </a:r>
            <a:r>
              <a:rPr lang="ru-RU" dirty="0" err="1"/>
              <a:t>адамдын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чындыкты</a:t>
            </a:r>
            <a:r>
              <a:rPr lang="ru-RU" dirty="0"/>
              <a:t> </a:t>
            </a:r>
            <a:r>
              <a:rPr lang="ru-RU" dirty="0" err="1"/>
              <a:t>билүүсүн</a:t>
            </a:r>
            <a:r>
              <a:rPr lang="ru-RU" dirty="0"/>
              <a:t>, </a:t>
            </a:r>
            <a:r>
              <a:rPr lang="ru-RU" dirty="0" err="1"/>
              <a:t>практикалык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топтук</a:t>
            </a:r>
            <a:r>
              <a:rPr lang="ru-RU" dirty="0"/>
              <a:t> </a:t>
            </a:r>
            <a:r>
              <a:rPr lang="ru-RU" dirty="0" err="1"/>
              <a:t>иштин</a:t>
            </a:r>
            <a:r>
              <a:rPr lang="ru-RU" dirty="0"/>
              <a:t> </a:t>
            </a:r>
            <a:r>
              <a:rPr lang="ru-RU" dirty="0" err="1"/>
              <a:t>көндүмдөрүн</a:t>
            </a:r>
            <a:r>
              <a:rPr lang="ru-RU" dirty="0"/>
              <a:t> </a:t>
            </a:r>
            <a:r>
              <a:rPr lang="ru-RU" dirty="0" err="1"/>
              <a:t>өздөштүрүүнү</a:t>
            </a:r>
            <a:r>
              <a:rPr lang="ru-RU" dirty="0"/>
              <a:t> </a:t>
            </a:r>
            <a:r>
              <a:rPr lang="ru-RU" dirty="0" err="1"/>
              <a:t>камтыйт</a:t>
            </a:r>
            <a:r>
              <a:rPr lang="ru-RU" dirty="0"/>
              <a:t>. </a:t>
            </a:r>
            <a:endParaRPr lang="en-US" dirty="0"/>
          </a:p>
          <a:p>
            <a:pPr fontAlgn="t"/>
            <a:r>
              <a:rPr lang="ru-RU" dirty="0"/>
              <a:t>6. </a:t>
            </a:r>
            <a:r>
              <a:rPr lang="ru-RU" dirty="0" err="1"/>
              <a:t>Социалдашуу</a:t>
            </a:r>
            <a:r>
              <a:rPr lang="ru-RU" dirty="0"/>
              <a:t> </a:t>
            </a:r>
            <a:r>
              <a:rPr lang="ru-RU" dirty="0" err="1"/>
              <a:t>процесстери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чечүүчү</a:t>
            </a:r>
            <a:r>
              <a:rPr lang="ru-RU" dirty="0"/>
              <a:t> </a:t>
            </a:r>
            <a:r>
              <a:rPr lang="ru-RU" dirty="0" err="1"/>
              <a:t>мааниге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тарбия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. </a:t>
            </a:r>
            <a:endParaRPr lang="en-US" dirty="0"/>
          </a:p>
          <a:p>
            <a:pPr fontAlgn="t"/>
            <a:r>
              <a:rPr lang="ru-RU" dirty="0"/>
              <a:t>7. </a:t>
            </a:r>
            <a:r>
              <a:rPr lang="ru-RU" dirty="0" err="1"/>
              <a:t>Социалдашуу</a:t>
            </a:r>
            <a:r>
              <a:rPr lang="ru-RU" dirty="0"/>
              <a:t> </a:t>
            </a:r>
            <a:r>
              <a:rPr lang="ru-RU" dirty="0" err="1"/>
              <a:t>процесси</a:t>
            </a:r>
            <a:r>
              <a:rPr lang="ru-RU" dirty="0"/>
              <a:t> 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институттарды</a:t>
            </a:r>
            <a:r>
              <a:rPr lang="ru-RU" dirty="0"/>
              <a:t> </a:t>
            </a:r>
            <a:r>
              <a:rPr lang="ru-RU" dirty="0" err="1"/>
              <a:t>камтыйт</a:t>
            </a:r>
            <a:r>
              <a:rPr lang="ru-RU" dirty="0"/>
              <a:t>. Бирок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атаандаштарына</a:t>
            </a:r>
            <a:r>
              <a:rPr lang="ru-RU" dirty="0"/>
              <a:t> </a:t>
            </a:r>
            <a:r>
              <a:rPr lang="ru-RU" dirty="0" err="1"/>
              <a:t>карабастан</a:t>
            </a:r>
            <a:r>
              <a:rPr lang="ru-RU" dirty="0"/>
              <a:t> (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маалымат</a:t>
            </a:r>
            <a:r>
              <a:rPr lang="ru-RU" dirty="0"/>
              <a:t> </a:t>
            </a:r>
            <a:r>
              <a:rPr lang="ru-RU" dirty="0" err="1"/>
              <a:t>каражаттары</a:t>
            </a:r>
            <a:r>
              <a:rPr lang="ru-RU" dirty="0"/>
              <a:t>, </a:t>
            </a:r>
            <a:r>
              <a:rPr lang="ru-RU" dirty="0" err="1"/>
              <a:t>айрыкча</a:t>
            </a:r>
            <a:r>
              <a:rPr lang="ru-RU" dirty="0"/>
              <a:t> </a:t>
            </a:r>
            <a:r>
              <a:rPr lang="ru-RU" dirty="0" err="1"/>
              <a:t>телекөрсөтүү</a:t>
            </a:r>
            <a:r>
              <a:rPr lang="ru-RU" dirty="0"/>
              <a:t>),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жаш</a:t>
            </a:r>
            <a:r>
              <a:rPr lang="ru-RU" dirty="0"/>
              <a:t> </a:t>
            </a:r>
            <a:r>
              <a:rPr lang="ru-RU" dirty="0" err="1"/>
              <a:t>муундарды</a:t>
            </a:r>
            <a:r>
              <a:rPr lang="ru-RU" dirty="0"/>
              <a:t> </a:t>
            </a:r>
            <a:r>
              <a:rPr lang="ru-RU" dirty="0" err="1"/>
              <a:t>коомдоштурууда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адамдардын</a:t>
            </a:r>
            <a:r>
              <a:rPr lang="ru-RU" dirty="0"/>
              <a:t> </a:t>
            </a:r>
            <a:r>
              <a:rPr lang="ru-RU" dirty="0" err="1"/>
              <a:t>принциптерин</a:t>
            </a:r>
            <a:r>
              <a:rPr lang="ru-RU" dirty="0"/>
              <a:t>, </a:t>
            </a:r>
            <a:r>
              <a:rPr lang="ru-RU" dirty="0" err="1"/>
              <a:t>ойлорун</a:t>
            </a:r>
            <a:r>
              <a:rPr lang="ru-RU" dirty="0"/>
              <a:t>, </a:t>
            </a:r>
            <a:r>
              <a:rPr lang="ru-RU" dirty="0" err="1"/>
              <a:t>идеяларын</a:t>
            </a:r>
            <a:r>
              <a:rPr lang="ru-RU" dirty="0"/>
              <a:t>, </a:t>
            </a:r>
            <a:r>
              <a:rPr lang="ru-RU" dirty="0" err="1"/>
              <a:t>мамилелерин</a:t>
            </a:r>
            <a:r>
              <a:rPr lang="ru-RU" dirty="0"/>
              <a:t>, </a:t>
            </a:r>
            <a:r>
              <a:rPr lang="ru-RU" dirty="0" err="1"/>
              <a:t>атүгүл</a:t>
            </a:r>
            <a:r>
              <a:rPr lang="ru-RU" dirty="0"/>
              <a:t> </a:t>
            </a:r>
            <a:r>
              <a:rPr lang="ru-RU" dirty="0" err="1"/>
              <a:t>чоңдордо</a:t>
            </a:r>
            <a:r>
              <a:rPr lang="ru-RU" dirty="0"/>
              <a:t> да </a:t>
            </a:r>
            <a:r>
              <a:rPr lang="ru-RU" dirty="0" err="1"/>
              <a:t>калыптандырууда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ролду</a:t>
            </a:r>
            <a:r>
              <a:rPr lang="ru-RU" dirty="0"/>
              <a:t> </a:t>
            </a:r>
            <a:r>
              <a:rPr lang="ru-RU" dirty="0" err="1"/>
              <a:t>ойнойт</a:t>
            </a:r>
            <a:r>
              <a:rPr lang="ru-RU" dirty="0"/>
              <a:t>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7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54581-39B4-441B-937C-85B4EAA8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Контролдук</a:t>
            </a:r>
            <a:r>
              <a:rPr lang="ru-RU" b="1" dirty="0"/>
              <a:t> </a:t>
            </a:r>
            <a:r>
              <a:rPr lang="ru-RU" b="1" dirty="0" err="1"/>
              <a:t>суроолор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тапшырмалар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E4E3-BF39-4FD8-A99B-E26634AF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Социалдык</a:t>
            </a:r>
            <a:r>
              <a:rPr lang="ru-RU" dirty="0"/>
              <a:t> институт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эмне</a:t>
            </a:r>
            <a:r>
              <a:rPr lang="ru-RU" dirty="0"/>
              <a:t>,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белгилери</a:t>
            </a:r>
            <a:r>
              <a:rPr lang="ru-RU" dirty="0"/>
              <a:t> </a:t>
            </a:r>
            <a:r>
              <a:rPr lang="ru-RU" dirty="0" err="1"/>
              <a:t>кандай</a:t>
            </a:r>
            <a:r>
              <a:rPr lang="ru-RU" dirty="0"/>
              <a:t>?</a:t>
            </a:r>
            <a:endParaRPr lang="en-US" dirty="0"/>
          </a:p>
          <a:p>
            <a:r>
              <a:rPr lang="ru-RU" dirty="0"/>
              <a:t> 2. </a:t>
            </a:r>
            <a:r>
              <a:rPr lang="ru-RU" dirty="0" err="1"/>
              <a:t>Социализацияны</a:t>
            </a:r>
            <a:r>
              <a:rPr lang="ru-RU" dirty="0"/>
              <a:t>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түшүнөсүз</a:t>
            </a:r>
            <a:r>
              <a:rPr lang="ru-RU" dirty="0"/>
              <a:t>? </a:t>
            </a:r>
            <a:endParaRPr lang="en-US" dirty="0"/>
          </a:p>
          <a:p>
            <a:r>
              <a:rPr lang="ru-RU" dirty="0"/>
              <a:t>3.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концепциясын</a:t>
            </a:r>
            <a:r>
              <a:rPr lang="ru-RU" dirty="0"/>
              <a:t> </a:t>
            </a:r>
            <a:r>
              <a:rPr lang="ru-RU" dirty="0" err="1"/>
              <a:t>ишке</a:t>
            </a:r>
            <a:r>
              <a:rPr lang="ru-RU" dirty="0"/>
              <a:t> </a:t>
            </a:r>
            <a:r>
              <a:rPr lang="ru-RU" dirty="0" err="1"/>
              <a:t>ашырууга</a:t>
            </a:r>
            <a:r>
              <a:rPr lang="ru-RU" dirty="0"/>
              <a:t> </a:t>
            </a:r>
            <a:r>
              <a:rPr lang="ru-RU" dirty="0" err="1"/>
              <a:t>тиешеси</a:t>
            </a:r>
            <a:r>
              <a:rPr lang="ru-RU" dirty="0"/>
              <a:t> бар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институттарды</a:t>
            </a:r>
            <a:r>
              <a:rPr lang="ru-RU" dirty="0"/>
              <a:t> </a:t>
            </a:r>
            <a:r>
              <a:rPr lang="ru-RU" dirty="0" err="1"/>
              <a:t>тизмектеңиз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4.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маселелерин</a:t>
            </a:r>
            <a:r>
              <a:rPr lang="ru-RU" dirty="0"/>
              <a:t> </a:t>
            </a:r>
            <a:r>
              <a:rPr lang="ru-RU" dirty="0" err="1"/>
              <a:t>чечүүдө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институтунун</a:t>
            </a:r>
            <a:r>
              <a:rPr lang="ru-RU" dirty="0"/>
              <a:t> ролу </a:t>
            </a:r>
            <a:r>
              <a:rPr lang="ru-RU" dirty="0" err="1"/>
              <a:t>кандай</a:t>
            </a:r>
            <a:r>
              <a:rPr lang="ru-RU" dirty="0"/>
              <a:t>? </a:t>
            </a:r>
            <a:endParaRPr lang="en-US" dirty="0"/>
          </a:p>
          <a:p>
            <a:r>
              <a:rPr lang="ru-RU" dirty="0"/>
              <a:t>5.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маселелерин</a:t>
            </a:r>
            <a:r>
              <a:rPr lang="ru-RU" dirty="0"/>
              <a:t> </a:t>
            </a:r>
            <a:r>
              <a:rPr lang="ru-RU" dirty="0" err="1"/>
              <a:t>чечүүдө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институтунун</a:t>
            </a:r>
            <a:r>
              <a:rPr lang="ru-RU" dirty="0"/>
              <a:t> ролу </a:t>
            </a:r>
            <a:r>
              <a:rPr lang="ru-RU" dirty="0" err="1"/>
              <a:t>кандай</a:t>
            </a:r>
            <a:r>
              <a:rPr lang="ru-RU" dirty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8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54581-39B4-441B-937C-85B4EAA8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Контролдук</a:t>
            </a:r>
            <a:r>
              <a:rPr lang="ru-RU" b="1" dirty="0"/>
              <a:t> </a:t>
            </a:r>
            <a:r>
              <a:rPr lang="ru-RU" b="1" dirty="0" err="1"/>
              <a:t>суроолор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тапшырмалар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E4E3-BF39-4FD8-A99B-E26634AF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6.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маселелерин</a:t>
            </a:r>
            <a:r>
              <a:rPr lang="ru-RU" dirty="0"/>
              <a:t> </a:t>
            </a:r>
            <a:r>
              <a:rPr lang="ru-RU" dirty="0" err="1"/>
              <a:t>чечүүдө</a:t>
            </a:r>
            <a:r>
              <a:rPr lang="ru-RU" dirty="0"/>
              <a:t> </a:t>
            </a:r>
            <a:r>
              <a:rPr lang="ru-RU" dirty="0" err="1"/>
              <a:t>эмгек</a:t>
            </a:r>
            <a:r>
              <a:rPr lang="ru-RU" dirty="0"/>
              <a:t> </a:t>
            </a:r>
            <a:r>
              <a:rPr lang="ru-RU" dirty="0" err="1"/>
              <a:t>жамааттары</a:t>
            </a:r>
            <a:r>
              <a:rPr lang="ru-RU" dirty="0"/>
              <a:t> </a:t>
            </a:r>
            <a:r>
              <a:rPr lang="ru-RU" dirty="0" err="1"/>
              <a:t>институтунун</a:t>
            </a:r>
            <a:r>
              <a:rPr lang="ru-RU" dirty="0"/>
              <a:t> ролу </a:t>
            </a:r>
            <a:r>
              <a:rPr lang="ru-RU" dirty="0" err="1"/>
              <a:t>кандай</a:t>
            </a:r>
            <a:r>
              <a:rPr lang="ru-RU" dirty="0"/>
              <a:t>?</a:t>
            </a:r>
            <a:endParaRPr lang="en-US" dirty="0"/>
          </a:p>
          <a:p>
            <a:r>
              <a:rPr lang="ru-RU" dirty="0"/>
              <a:t>7. </a:t>
            </a:r>
            <a:r>
              <a:rPr lang="ru-RU" dirty="0" err="1"/>
              <a:t>Кантип</a:t>
            </a:r>
            <a:r>
              <a:rPr lang="ru-RU" dirty="0"/>
              <a:t> </a:t>
            </a:r>
            <a:r>
              <a:rPr lang="ru-RU" dirty="0" err="1"/>
              <a:t>жергиликтүү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администрациялар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жергиликтүү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алдынча</a:t>
            </a:r>
            <a:r>
              <a:rPr lang="ru-RU" dirty="0"/>
              <a:t> </a:t>
            </a:r>
            <a:r>
              <a:rPr lang="ru-RU" dirty="0" err="1"/>
              <a:t>башкаруу</a:t>
            </a:r>
            <a:r>
              <a:rPr lang="ru-RU" dirty="0"/>
              <a:t> </a:t>
            </a:r>
            <a:r>
              <a:rPr lang="ru-RU" dirty="0" err="1"/>
              <a:t>органдары</a:t>
            </a:r>
            <a:r>
              <a:rPr lang="ru-RU" dirty="0"/>
              <a:t>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бирдейлигин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өнүктүрүүгө</a:t>
            </a:r>
            <a:r>
              <a:rPr lang="ru-RU" dirty="0"/>
              <a:t> </a:t>
            </a:r>
            <a:r>
              <a:rPr lang="ru-RU" dirty="0" err="1"/>
              <a:t>көмөк</a:t>
            </a:r>
            <a:r>
              <a:rPr lang="ru-RU" dirty="0"/>
              <a:t> </a:t>
            </a:r>
            <a:r>
              <a:rPr lang="ru-RU" dirty="0" err="1"/>
              <a:t>көрсөтө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?</a:t>
            </a:r>
            <a:endParaRPr lang="en-US" dirty="0"/>
          </a:p>
          <a:p>
            <a:r>
              <a:rPr lang="ru-RU" dirty="0"/>
              <a:t>8.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эмне</a:t>
            </a:r>
            <a:r>
              <a:rPr lang="ru-RU" dirty="0"/>
              <a:t>?</a:t>
            </a:r>
            <a:endParaRPr lang="en-US" dirty="0"/>
          </a:p>
          <a:p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түшүнүк</a:t>
            </a:r>
            <a:r>
              <a:rPr lang="ru-RU" dirty="0"/>
              <a:t> </a:t>
            </a:r>
            <a:r>
              <a:rPr lang="ru-RU" dirty="0" err="1"/>
              <a:t>эмнени</a:t>
            </a:r>
            <a:r>
              <a:rPr lang="ru-RU" dirty="0"/>
              <a:t> </a:t>
            </a:r>
            <a:r>
              <a:rPr lang="ru-RU" dirty="0" err="1"/>
              <a:t>камтыйт</a:t>
            </a:r>
            <a:r>
              <a:rPr lang="ru-RU" dirty="0"/>
              <a:t>?</a:t>
            </a:r>
            <a:endParaRPr lang="en-US" dirty="0"/>
          </a:p>
          <a:p>
            <a:r>
              <a:rPr lang="ru-RU" dirty="0"/>
              <a:t>9.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эмне</a:t>
            </a:r>
            <a:r>
              <a:rPr lang="ru-RU" dirty="0"/>
              <a:t>? Алар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байланышта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 </a:t>
            </a:r>
            <a:r>
              <a:rPr lang="ru-RU" dirty="0" err="1"/>
              <a:t>мененби</a:t>
            </a:r>
            <a:r>
              <a:rPr lang="ru-RU" dirty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3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703508-D85B-48BA-9A93-1D62F70D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 </a:t>
            </a:r>
            <a:r>
              <a:rPr lang="ru-RU" dirty="0"/>
              <a:t> </a:t>
            </a:r>
            <a:r>
              <a:rPr lang="ru-RU" b="1" dirty="0"/>
              <a:t>"</a:t>
            </a:r>
            <a:r>
              <a:rPr lang="ru-RU" b="1" dirty="0" err="1"/>
              <a:t>Иттердин</a:t>
            </a:r>
            <a:r>
              <a:rPr lang="ru-RU" b="1" dirty="0"/>
              <a:t> </a:t>
            </a:r>
            <a:r>
              <a:rPr lang="ru-RU" b="1" dirty="0" err="1"/>
              <a:t>шоусундагы</a:t>
            </a:r>
            <a:r>
              <a:rPr lang="ru-RU" b="1" dirty="0"/>
              <a:t> </a:t>
            </a:r>
            <a:r>
              <a:rPr lang="ru-RU" b="1" dirty="0" err="1"/>
              <a:t>чыр-чатак</a:t>
            </a:r>
            <a:r>
              <a:rPr lang="ru-RU" b="1" dirty="0"/>
              <a:t>"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C2C83-F42A-435F-939B-2FACA2EC7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err="1"/>
              <a:t>Сабактын</a:t>
            </a:r>
            <a:r>
              <a:rPr lang="ru-RU" u="sng" dirty="0"/>
              <a:t> </a:t>
            </a:r>
            <a:r>
              <a:rPr lang="ru-RU" u="sng" dirty="0" err="1"/>
              <a:t>максаты</a:t>
            </a:r>
            <a:r>
              <a:rPr lang="ru-RU" u="sng" dirty="0"/>
              <a:t>:</a:t>
            </a:r>
            <a:r>
              <a:rPr lang="ru-RU" dirty="0"/>
              <a:t>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өнүктүрүүдө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институттардын</a:t>
            </a:r>
            <a:r>
              <a:rPr lang="ru-RU" dirty="0"/>
              <a:t> </a:t>
            </a:r>
            <a:r>
              <a:rPr lang="ru-RU" dirty="0" err="1"/>
              <a:t>ролун</a:t>
            </a:r>
            <a:r>
              <a:rPr lang="ru-RU" dirty="0"/>
              <a:t> </a:t>
            </a:r>
            <a:r>
              <a:rPr lang="ru-RU" dirty="0" err="1"/>
              <a:t>талкуулоо</a:t>
            </a:r>
            <a:endParaRPr lang="en-US" dirty="0"/>
          </a:p>
          <a:p>
            <a:endParaRPr lang="en-US" dirty="0"/>
          </a:p>
        </p:txBody>
      </p:sp>
      <p:pic>
        <p:nvPicPr>
          <p:cNvPr id="6" name="Объект 5" descr="https://24.kg/thumbnails/c1b73/5e175/54555_w_h500_1514435871_r.JPG">
            <a:extLst>
              <a:ext uri="{FF2B5EF4-FFF2-40B4-BE49-F238E27FC236}">
                <a16:creationId xmlns:a16="http://schemas.microsoft.com/office/drawing/2014/main" id="{383CF764-DFA6-4C55-A9CD-3995B1DA8DC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57" y="2017713"/>
            <a:ext cx="4598111" cy="344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5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C703508-D85B-48BA-9A93-1D62F70D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 </a:t>
            </a:r>
            <a:r>
              <a:rPr lang="ru-RU" dirty="0"/>
              <a:t> </a:t>
            </a:r>
            <a:r>
              <a:rPr lang="ru-RU" b="1" dirty="0"/>
              <a:t>"</a:t>
            </a:r>
            <a:r>
              <a:rPr lang="ru-RU" b="1" dirty="0" err="1"/>
              <a:t>Иттердин</a:t>
            </a:r>
            <a:r>
              <a:rPr lang="ru-RU" b="1" dirty="0"/>
              <a:t> </a:t>
            </a:r>
            <a:r>
              <a:rPr lang="ru-RU" b="1" dirty="0" err="1"/>
              <a:t>шоусундагы</a:t>
            </a:r>
            <a:r>
              <a:rPr lang="ru-RU" b="1" dirty="0"/>
              <a:t> </a:t>
            </a:r>
            <a:r>
              <a:rPr lang="ru-RU" b="1" dirty="0" err="1"/>
              <a:t>чыр-чатак</a:t>
            </a:r>
            <a:r>
              <a:rPr lang="ru-RU" b="1" dirty="0"/>
              <a:t>"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C2C83-F42A-435F-939B-2FACA2EC7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u="sng" dirty="0"/>
          </a:p>
          <a:p>
            <a:r>
              <a:rPr lang="ru-RU" u="sng" dirty="0" err="1"/>
              <a:t>Сабактын</a:t>
            </a:r>
            <a:r>
              <a:rPr lang="ru-RU" u="sng" dirty="0"/>
              <a:t> </a:t>
            </a:r>
            <a:r>
              <a:rPr lang="ru-RU" u="sng" dirty="0" err="1"/>
              <a:t>максаты</a:t>
            </a:r>
            <a:r>
              <a:rPr lang="ru-RU" u="sng" dirty="0"/>
              <a:t>:</a:t>
            </a:r>
            <a:r>
              <a:rPr lang="ru-RU" dirty="0"/>
              <a:t>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өнүктүрүүдө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институттардын</a:t>
            </a:r>
            <a:r>
              <a:rPr lang="ru-RU" dirty="0"/>
              <a:t> </a:t>
            </a:r>
            <a:r>
              <a:rPr lang="ru-RU" dirty="0" err="1"/>
              <a:t>ролун</a:t>
            </a:r>
            <a:r>
              <a:rPr lang="ru-RU" dirty="0"/>
              <a:t> </a:t>
            </a:r>
            <a:r>
              <a:rPr lang="ru-RU" dirty="0" err="1"/>
              <a:t>талкуулоо</a:t>
            </a:r>
            <a:endParaRPr lang="en-US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128E368-CB77-4B6F-87D8-4549A57A5F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Депутат </a:t>
            </a:r>
            <a:r>
              <a:rPr lang="ru-RU" dirty="0" err="1"/>
              <a:t>Рыскелди</a:t>
            </a:r>
            <a:r>
              <a:rPr lang="ru-RU" dirty="0"/>
              <a:t> </a:t>
            </a:r>
            <a:r>
              <a:rPr lang="ru-RU" dirty="0" err="1"/>
              <a:t>Момбеков</a:t>
            </a:r>
            <a:r>
              <a:rPr lang="ru-RU" dirty="0"/>
              <a:t> </a:t>
            </a:r>
            <a:r>
              <a:rPr lang="ru-RU" dirty="0" err="1"/>
              <a:t>дагы</a:t>
            </a:r>
            <a:r>
              <a:rPr lang="ru-RU" dirty="0"/>
              <a:t> </a:t>
            </a:r>
            <a:r>
              <a:rPr lang="ru-RU" dirty="0" err="1"/>
              <a:t>эмоционалдуу</a:t>
            </a:r>
            <a:r>
              <a:rPr lang="ru-RU" dirty="0"/>
              <a:t> </a:t>
            </a:r>
            <a:r>
              <a:rPr lang="ru-RU" dirty="0" err="1"/>
              <a:t>сүйлөдү</a:t>
            </a:r>
            <a:r>
              <a:rPr lang="ru-RU" dirty="0"/>
              <a:t>. "</a:t>
            </a:r>
            <a:r>
              <a:rPr lang="ru-RU" dirty="0" err="1"/>
              <a:t>Биз</a:t>
            </a:r>
            <a:r>
              <a:rPr lang="ru-RU" dirty="0"/>
              <a:t> </a:t>
            </a:r>
            <a:r>
              <a:rPr lang="ru-RU" dirty="0" err="1"/>
              <a:t>итке</a:t>
            </a:r>
            <a:r>
              <a:rPr lang="ru-RU" dirty="0"/>
              <a:t> </a:t>
            </a:r>
            <a:r>
              <a:rPr lang="ru-RU" dirty="0" err="1"/>
              <a:t>символубузду</a:t>
            </a:r>
            <a:r>
              <a:rPr lang="ru-RU" dirty="0"/>
              <a:t> </a:t>
            </a:r>
            <a:r>
              <a:rPr lang="ru-RU" dirty="0" err="1"/>
              <a:t>тагып</a:t>
            </a:r>
            <a:r>
              <a:rPr lang="ru-RU" dirty="0"/>
              <a:t> </a:t>
            </a:r>
            <a:r>
              <a:rPr lang="ru-RU" dirty="0" err="1"/>
              <a:t>койдук</a:t>
            </a:r>
            <a:r>
              <a:rPr lang="ru-RU" dirty="0"/>
              <a:t>. </a:t>
            </a:r>
            <a:r>
              <a:rPr lang="ru-RU" dirty="0" err="1"/>
              <a:t>Башкача</a:t>
            </a:r>
            <a:r>
              <a:rPr lang="ru-RU" dirty="0"/>
              <a:t> </a:t>
            </a:r>
            <a:r>
              <a:rPr lang="ru-RU" dirty="0" err="1"/>
              <a:t>айтканда</a:t>
            </a:r>
            <a:r>
              <a:rPr lang="ru-RU" dirty="0"/>
              <a:t>, </a:t>
            </a:r>
            <a:r>
              <a:rPr lang="ru-RU" dirty="0" err="1"/>
              <a:t>итти</a:t>
            </a:r>
            <a:r>
              <a:rPr lang="ru-RU" dirty="0"/>
              <a:t> кыргыз </a:t>
            </a:r>
            <a:r>
              <a:rPr lang="ru-RU" dirty="0" err="1"/>
              <a:t>кылып</a:t>
            </a:r>
            <a:r>
              <a:rPr lang="ru-RU" dirty="0"/>
              <a:t>, </a:t>
            </a:r>
            <a:r>
              <a:rPr lang="ru-RU" dirty="0" err="1"/>
              <a:t>кыргызды</a:t>
            </a:r>
            <a:r>
              <a:rPr lang="ru-RU" dirty="0"/>
              <a:t> </a:t>
            </a:r>
            <a:r>
              <a:rPr lang="ru-RU" dirty="0" err="1"/>
              <a:t>ит</a:t>
            </a:r>
            <a:r>
              <a:rPr lang="ru-RU" dirty="0"/>
              <a:t> </a:t>
            </a:r>
            <a:r>
              <a:rPr lang="ru-RU" dirty="0" err="1"/>
              <a:t>кылып</a:t>
            </a:r>
            <a:r>
              <a:rPr lang="ru-RU" dirty="0"/>
              <a:t> </a:t>
            </a:r>
            <a:r>
              <a:rPr lang="ru-RU" dirty="0" err="1"/>
              <a:t>коюшту</a:t>
            </a:r>
            <a:r>
              <a:rPr lang="ru-RU" dirty="0"/>
              <a:t>. </a:t>
            </a:r>
            <a:r>
              <a:rPr lang="ru-RU" dirty="0" err="1"/>
              <a:t>Каргалар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тынчсызданган</a:t>
            </a:r>
            <a:r>
              <a:rPr lang="ru-RU" dirty="0"/>
              <a:t> </a:t>
            </a:r>
            <a:r>
              <a:rPr lang="ru-RU" dirty="0" err="1"/>
              <a:t>кыргыздар</a:t>
            </a:r>
            <a:r>
              <a:rPr lang="ru-RU" dirty="0"/>
              <a:t> </a:t>
            </a:r>
            <a:r>
              <a:rPr lang="ru-RU" dirty="0" err="1"/>
              <a:t>качан</a:t>
            </a:r>
            <a:r>
              <a:rPr lang="ru-RU" dirty="0"/>
              <a:t> </a:t>
            </a:r>
            <a:r>
              <a:rPr lang="ru-RU" dirty="0" err="1"/>
              <a:t>сыймыктанышат</a:t>
            </a:r>
            <a:r>
              <a:rPr lang="ru-RU" dirty="0"/>
              <a:t>? </a:t>
            </a:r>
            <a:r>
              <a:rPr lang="ru-RU" dirty="0" err="1"/>
              <a:t>Эмне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УКМК </a:t>
            </a:r>
            <a:r>
              <a:rPr lang="ru-RU" dirty="0" err="1"/>
              <a:t>унчукпайт</a:t>
            </a:r>
            <a:r>
              <a:rPr lang="ru-RU" dirty="0"/>
              <a:t>, ал </a:t>
            </a:r>
            <a:r>
              <a:rPr lang="ru-RU" dirty="0" err="1"/>
              <a:t>эми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 прокуратура </a:t>
            </a:r>
            <a:r>
              <a:rPr lang="ru-RU" dirty="0" err="1"/>
              <a:t>баа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албайт</a:t>
            </a:r>
            <a:r>
              <a:rPr lang="ru-RU" dirty="0"/>
              <a:t>?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бүгүнкү</a:t>
            </a:r>
            <a:r>
              <a:rPr lang="ru-RU" dirty="0"/>
              <a:t>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суроо</a:t>
            </a:r>
            <a:r>
              <a:rPr lang="ru-RU" dirty="0"/>
              <a:t>. </a:t>
            </a:r>
            <a:r>
              <a:rPr lang="ru-RU" dirty="0" err="1"/>
              <a:t>Республиканын</a:t>
            </a:r>
            <a:r>
              <a:rPr lang="ru-RU" dirty="0"/>
              <a:t> </a:t>
            </a:r>
            <a:r>
              <a:rPr lang="ru-RU" dirty="0" err="1"/>
              <a:t>сыймыгын</a:t>
            </a:r>
            <a:r>
              <a:rPr lang="ru-RU" dirty="0"/>
              <a:t> прокуратура </a:t>
            </a:r>
            <a:r>
              <a:rPr lang="ru-RU" dirty="0" err="1"/>
              <a:t>жана</a:t>
            </a:r>
            <a:r>
              <a:rPr lang="ru-RU" dirty="0"/>
              <a:t> УКМК </a:t>
            </a:r>
            <a:r>
              <a:rPr lang="ru-RU" dirty="0" err="1"/>
              <a:t>коргошу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Социалдашуу</a:t>
            </a:r>
            <a:r>
              <a:rPr lang="ru-RU" dirty="0"/>
              <a:t> (лат. </a:t>
            </a:r>
            <a:r>
              <a:rPr lang="en-US" dirty="0" err="1"/>
              <a:t>socialis</a:t>
            </a:r>
            <a:r>
              <a:rPr lang="ru-RU" dirty="0"/>
              <a:t> – </a:t>
            </a:r>
            <a:r>
              <a:rPr lang="ru-RU" dirty="0" err="1"/>
              <a:t>коомдук</a:t>
            </a:r>
            <a:r>
              <a:rPr lang="ru-RU" dirty="0"/>
              <a:t>) – индивид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тажрыйбаны</a:t>
            </a:r>
            <a:r>
              <a:rPr lang="ru-RU" dirty="0"/>
              <a:t>, 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байланыш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мамилелер</a:t>
            </a:r>
            <a:r>
              <a:rPr lang="ru-RU" dirty="0"/>
              <a:t> </a:t>
            </a:r>
            <a:r>
              <a:rPr lang="ru-RU" dirty="0" err="1"/>
              <a:t>тутумдарын</a:t>
            </a:r>
            <a:r>
              <a:rPr lang="ru-RU" dirty="0"/>
              <a:t> </a:t>
            </a:r>
            <a:r>
              <a:rPr lang="ru-RU" dirty="0" err="1"/>
              <a:t>өздөштүрүү</a:t>
            </a:r>
            <a:r>
              <a:rPr lang="ru-RU" dirty="0"/>
              <a:t> </a:t>
            </a:r>
            <a:r>
              <a:rPr lang="ru-RU" dirty="0" err="1"/>
              <a:t>процесси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Социалдашуу</a:t>
            </a:r>
            <a:r>
              <a:rPr lang="ru-RU" dirty="0"/>
              <a:t> </a:t>
            </a:r>
            <a:r>
              <a:rPr lang="ru-RU" dirty="0" err="1"/>
              <a:t>процессинде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коомдо</a:t>
            </a:r>
            <a:r>
              <a:rPr lang="ru-RU" dirty="0"/>
              <a:t> </a:t>
            </a:r>
            <a:r>
              <a:rPr lang="ru-RU" dirty="0" err="1"/>
              <a:t>нормалдуу</a:t>
            </a:r>
            <a:r>
              <a:rPr lang="ru-RU" dirty="0"/>
              <a:t> </a:t>
            </a:r>
            <a:r>
              <a:rPr lang="ru-RU" dirty="0" err="1"/>
              <a:t>жашоо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өзүнө</a:t>
            </a:r>
            <a:r>
              <a:rPr lang="ru-RU" dirty="0"/>
              <a:t> </a:t>
            </a:r>
            <a:r>
              <a:rPr lang="ru-RU" dirty="0" err="1"/>
              <a:t>керектүү</a:t>
            </a:r>
            <a:r>
              <a:rPr lang="ru-RU" dirty="0"/>
              <a:t> </a:t>
            </a:r>
            <a:r>
              <a:rPr lang="ru-RU" dirty="0" err="1"/>
              <a:t>ишенимдерди</a:t>
            </a:r>
            <a:r>
              <a:rPr lang="ru-RU" dirty="0"/>
              <a:t> </a:t>
            </a:r>
            <a:r>
              <a:rPr lang="ru-RU" dirty="0" err="1"/>
              <a:t>алат</a:t>
            </a:r>
            <a:r>
              <a:rPr lang="ru-RU" dirty="0"/>
              <a:t>. </a:t>
            </a:r>
            <a:r>
              <a:rPr lang="ru-RU" dirty="0" err="1"/>
              <a:t>Социалдашуу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турмушта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мамилелерде</a:t>
            </a:r>
            <a:r>
              <a:rPr lang="ru-RU" dirty="0"/>
              <a:t> </a:t>
            </a:r>
            <a:r>
              <a:rPr lang="ru-RU" dirty="0" err="1"/>
              <a:t>тажрыйба</a:t>
            </a:r>
            <a:r>
              <a:rPr lang="ru-RU" dirty="0"/>
              <a:t> </a:t>
            </a:r>
            <a:r>
              <a:rPr lang="ru-RU" dirty="0" err="1"/>
              <a:t>топтошуурунун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кырдуу</a:t>
            </a:r>
            <a:r>
              <a:rPr lang="ru-RU" dirty="0"/>
              <a:t> </a:t>
            </a:r>
            <a:r>
              <a:rPr lang="ru-RU" dirty="0" err="1"/>
              <a:t>процессин</a:t>
            </a:r>
            <a:r>
              <a:rPr lang="ru-RU" dirty="0"/>
              <a:t> </a:t>
            </a:r>
            <a:r>
              <a:rPr lang="ru-RU" dirty="0" err="1"/>
              <a:t>түшүнөбүз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4B58-E6CF-42DE-9D51-563ADEC7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Талкуу</a:t>
            </a:r>
            <a:r>
              <a:rPr lang="ru-RU" b="1" dirty="0"/>
              <a:t> </a:t>
            </a:r>
            <a:r>
              <a:rPr lang="ru-RU" b="1" dirty="0" err="1"/>
              <a:t>суроолору</a:t>
            </a:r>
            <a:r>
              <a:rPr lang="ru-RU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06EF-A2F0-4287-B437-EBE8B171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Чыр-чатактын</a:t>
            </a:r>
            <a:r>
              <a:rPr lang="ru-RU" dirty="0"/>
              <a:t> </a:t>
            </a:r>
            <a:r>
              <a:rPr lang="ru-RU" dirty="0" err="1"/>
              <a:t>маңызы</a:t>
            </a:r>
            <a:r>
              <a:rPr lang="ru-RU" dirty="0"/>
              <a:t> </a:t>
            </a:r>
            <a:r>
              <a:rPr lang="ru-RU" dirty="0" err="1"/>
              <a:t>эмнеде</a:t>
            </a:r>
            <a:r>
              <a:rPr lang="ru-RU" dirty="0"/>
              <a:t>? </a:t>
            </a:r>
            <a:r>
              <a:rPr lang="ru-RU" dirty="0" err="1"/>
              <a:t>Уюштуруучулар</a:t>
            </a:r>
            <a:r>
              <a:rPr lang="ru-RU" dirty="0"/>
              <a:t> </a:t>
            </a:r>
            <a:r>
              <a:rPr lang="ru-RU" dirty="0" err="1"/>
              <a:t>канчалык</a:t>
            </a:r>
            <a:r>
              <a:rPr lang="ru-RU" dirty="0"/>
              <a:t> </a:t>
            </a:r>
            <a:r>
              <a:rPr lang="ru-RU" dirty="0" err="1"/>
              <a:t>туура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кылышты</a:t>
            </a:r>
            <a:r>
              <a:rPr lang="ru-RU" dirty="0"/>
              <a:t>? </a:t>
            </a:r>
            <a:endParaRPr lang="en-US" dirty="0"/>
          </a:p>
          <a:p>
            <a:r>
              <a:rPr lang="ru-RU" dirty="0"/>
              <a:t>2.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иденттүүлүгүнө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КР </a:t>
            </a:r>
            <a:r>
              <a:rPr lang="ru-RU" dirty="0" err="1"/>
              <a:t>Конституциясынын</a:t>
            </a:r>
            <a:r>
              <a:rPr lang="ru-RU" dirty="0"/>
              <a:t> </a:t>
            </a:r>
            <a:r>
              <a:rPr lang="ru-RU" dirty="0" err="1"/>
              <a:t>кайсы</a:t>
            </a:r>
            <a:r>
              <a:rPr lang="ru-RU" dirty="0"/>
              <a:t> </a:t>
            </a:r>
            <a:r>
              <a:rPr lang="ru-RU" dirty="0" err="1"/>
              <a:t>беренелерин</a:t>
            </a:r>
            <a:r>
              <a:rPr lang="ru-RU" dirty="0"/>
              <a:t> </a:t>
            </a:r>
            <a:r>
              <a:rPr lang="ru-RU" dirty="0" err="1"/>
              <a:t>ит</a:t>
            </a:r>
            <a:r>
              <a:rPr lang="ru-RU" dirty="0"/>
              <a:t> </a:t>
            </a:r>
            <a:r>
              <a:rPr lang="ru-RU" dirty="0" err="1"/>
              <a:t>ээси</a:t>
            </a:r>
            <a:r>
              <a:rPr lang="ru-RU" dirty="0"/>
              <a:t> </a:t>
            </a:r>
            <a:r>
              <a:rPr lang="ru-RU" dirty="0" err="1"/>
              <a:t>бузду</a:t>
            </a:r>
            <a:r>
              <a:rPr lang="ru-RU" dirty="0"/>
              <a:t>? </a:t>
            </a:r>
            <a:endParaRPr lang="en-US" dirty="0"/>
          </a:p>
          <a:p>
            <a:r>
              <a:rPr lang="ru-RU" dirty="0"/>
              <a:t>3. КР </a:t>
            </a:r>
            <a:r>
              <a:rPr lang="ru-RU" dirty="0" err="1"/>
              <a:t>Конституциясынын</a:t>
            </a:r>
            <a:r>
              <a:rPr lang="ru-RU" dirty="0"/>
              <a:t> КР </a:t>
            </a:r>
            <a:r>
              <a:rPr lang="ru-RU" dirty="0" err="1"/>
              <a:t>жарандарынын</a:t>
            </a:r>
            <a:r>
              <a:rPr lang="ru-RU" dirty="0"/>
              <a:t> </a:t>
            </a:r>
            <a:r>
              <a:rPr lang="ru-RU" dirty="0" err="1"/>
              <a:t>укуктары</a:t>
            </a:r>
            <a:r>
              <a:rPr lang="ru-RU" dirty="0"/>
              <a:t>, </a:t>
            </a:r>
            <a:r>
              <a:rPr lang="ru-RU" dirty="0" err="1"/>
              <a:t>эркиндиктери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милдеттери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символика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байланышкан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иденттүүлүгүнө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жоболорун</a:t>
            </a:r>
            <a:r>
              <a:rPr lang="ru-RU" dirty="0"/>
              <a:t> </a:t>
            </a:r>
            <a:r>
              <a:rPr lang="ru-RU" dirty="0" err="1"/>
              <a:t>камсыз</a:t>
            </a:r>
            <a:r>
              <a:rPr lang="ru-RU" dirty="0"/>
              <a:t> </a:t>
            </a:r>
            <a:r>
              <a:rPr lang="ru-RU" dirty="0" err="1"/>
              <a:t>кылуу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институтунун</a:t>
            </a:r>
            <a:r>
              <a:rPr lang="ru-RU" dirty="0"/>
              <a:t> ролу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болушу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0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Сунушталган</a:t>
            </a:r>
            <a:r>
              <a:rPr lang="ru-RU" b="1" dirty="0"/>
              <a:t> </a:t>
            </a:r>
            <a:r>
              <a:rPr lang="ru-RU" b="1" dirty="0" err="1"/>
              <a:t>адабияттар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Президенти</a:t>
            </a:r>
            <a:r>
              <a:rPr lang="ru-RU" dirty="0"/>
              <a:t> С. Н. </a:t>
            </a:r>
            <a:r>
              <a:rPr lang="ru-RU" dirty="0" err="1"/>
              <a:t>Жапаровдун</a:t>
            </a:r>
            <a:r>
              <a:rPr lang="ru-RU" dirty="0"/>
              <a:t> </a:t>
            </a:r>
            <a:r>
              <a:rPr lang="ru-RU" dirty="0" err="1"/>
              <a:t>өлкө</a:t>
            </a:r>
            <a:r>
              <a:rPr lang="ru-RU" dirty="0"/>
              <a:t> </a:t>
            </a:r>
            <a:r>
              <a:rPr lang="ru-RU" dirty="0" err="1"/>
              <a:t>элине</a:t>
            </a:r>
            <a:r>
              <a:rPr lang="ru-RU" dirty="0"/>
              <a:t> </a:t>
            </a:r>
            <a:r>
              <a:rPr lang="ru-RU" dirty="0" err="1"/>
              <a:t>кайрылуусу</a:t>
            </a:r>
            <a:r>
              <a:rPr lang="ru-RU" dirty="0"/>
              <a:t>, 5-май, 2021-жыл. </a:t>
            </a:r>
            <a:endParaRPr lang="en-US" dirty="0"/>
          </a:p>
          <a:p>
            <a:r>
              <a:rPr lang="ru-RU" dirty="0"/>
              <a:t>2.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Президентинин</a:t>
            </a:r>
            <a:r>
              <a:rPr lang="ru-RU" dirty="0"/>
              <a:t> </a:t>
            </a:r>
            <a:r>
              <a:rPr lang="ru-RU" dirty="0" err="1"/>
              <a:t>милдетин</a:t>
            </a:r>
            <a:r>
              <a:rPr lang="ru-RU" dirty="0"/>
              <a:t> </a:t>
            </a:r>
            <a:r>
              <a:rPr lang="ru-RU" dirty="0" err="1"/>
              <a:t>аткаруучу</a:t>
            </a:r>
            <a:r>
              <a:rPr lang="ru-RU" dirty="0"/>
              <a:t> С. </a:t>
            </a:r>
            <a:r>
              <a:rPr lang="ru-RU" dirty="0" err="1"/>
              <a:t>Н.Жапаровдун</a:t>
            </a:r>
            <a:r>
              <a:rPr lang="ru-RU" dirty="0"/>
              <a:t> </a:t>
            </a:r>
            <a:r>
              <a:rPr lang="ru-RU" dirty="0" err="1"/>
              <a:t>Жарлыгы</a:t>
            </a:r>
            <a:r>
              <a:rPr lang="ru-RU" dirty="0"/>
              <a:t>, 13-ноябрь 2020-жыл, "Кыргыз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Концепциясы</a:t>
            </a:r>
            <a:r>
              <a:rPr lang="ru-RU" dirty="0"/>
              <a:t> жөнүндө"39. </a:t>
            </a:r>
            <a:endParaRPr lang="en-US" dirty="0"/>
          </a:p>
          <a:p>
            <a:r>
              <a:rPr lang="ru-RU" dirty="0"/>
              <a:t>3. Кыргыз </a:t>
            </a:r>
            <a:r>
              <a:rPr lang="ru-RU" dirty="0" err="1"/>
              <a:t>Республикасынын</a:t>
            </a:r>
            <a:r>
              <a:rPr lang="ru-RU" dirty="0"/>
              <a:t> "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муниципалдык</a:t>
            </a:r>
            <a:r>
              <a:rPr lang="ru-RU" dirty="0"/>
              <a:t> </a:t>
            </a:r>
            <a:r>
              <a:rPr lang="ru-RU" dirty="0" err="1"/>
              <a:t>кызмат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" </a:t>
            </a:r>
            <a:r>
              <a:rPr lang="ru-RU" dirty="0" err="1"/>
              <a:t>Мыйзамы</a:t>
            </a:r>
            <a:r>
              <a:rPr lang="ru-RU" dirty="0"/>
              <a:t>, 30-май, 2016-ж. </a:t>
            </a:r>
            <a:endParaRPr lang="en-US" dirty="0"/>
          </a:p>
          <a:p>
            <a:r>
              <a:rPr lang="ru-RU" dirty="0"/>
              <a:t>4. "</a:t>
            </a:r>
            <a:r>
              <a:rPr lang="ru-RU" dirty="0" err="1"/>
              <a:t>Жергиликтүү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алдынча</a:t>
            </a:r>
            <a:r>
              <a:rPr lang="ru-RU" dirty="0"/>
              <a:t> </a:t>
            </a:r>
            <a:r>
              <a:rPr lang="ru-RU" dirty="0" err="1"/>
              <a:t>башкаруу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"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Мыйзамы</a:t>
            </a:r>
            <a:r>
              <a:rPr lang="ru-RU" dirty="0"/>
              <a:t>, 16-июнь 2011-ж. </a:t>
            </a:r>
            <a:endParaRPr lang="en-US" dirty="0"/>
          </a:p>
          <a:p>
            <a:r>
              <a:rPr lang="ru-RU" dirty="0"/>
              <a:t>5. "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органдардын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кеңештери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" Кыргыз </a:t>
            </a:r>
            <a:r>
              <a:rPr lang="ru-RU" dirty="0" err="1"/>
              <a:t>Республикасынын</a:t>
            </a:r>
            <a:r>
              <a:rPr lang="ru-RU" dirty="0"/>
              <a:t> </a:t>
            </a:r>
            <a:r>
              <a:rPr lang="ru-RU" dirty="0" err="1"/>
              <a:t>Мыйзамы</a:t>
            </a:r>
            <a:r>
              <a:rPr lang="ru-RU" dirty="0"/>
              <a:t>, 24.05.2014 </a:t>
            </a:r>
            <a:r>
              <a:rPr lang="ru-RU" dirty="0" err="1"/>
              <a:t>ж.ж</a:t>
            </a:r>
            <a:r>
              <a:rPr lang="ru-RU" dirty="0"/>
              <a:t>., 74.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66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Сунушталган</a:t>
            </a:r>
            <a:r>
              <a:rPr lang="ru-RU" b="1" dirty="0"/>
              <a:t> </a:t>
            </a:r>
            <a:r>
              <a:rPr lang="ru-RU" b="1" dirty="0" err="1"/>
              <a:t>адабияттар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Акимова, </a:t>
            </a:r>
            <a:r>
              <a:rPr lang="ru-RU" dirty="0" err="1"/>
              <a:t>и.А</a:t>
            </a:r>
            <a:r>
              <a:rPr lang="ru-RU" dirty="0"/>
              <a:t>. ЖМК </a:t>
            </a:r>
            <a:r>
              <a:rPr lang="ru-RU" dirty="0" err="1"/>
              <a:t>коомдо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бирдейлигин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фактору катары [</a:t>
            </a:r>
            <a:r>
              <a:rPr lang="ru-RU" dirty="0" err="1"/>
              <a:t>Электрондук</a:t>
            </a:r>
            <a:r>
              <a:rPr lang="ru-RU" dirty="0"/>
              <a:t> ресурс] / и. А. Акимова / / "</a:t>
            </a:r>
            <a:r>
              <a:rPr lang="ru-RU" dirty="0" err="1"/>
              <a:t>Сервисым"журналы</a:t>
            </a:r>
            <a:r>
              <a:rPr lang="ru-RU" dirty="0"/>
              <a:t>. – 2009. – №1.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/>
              <a:t>marketing</a:t>
            </a:r>
            <a:r>
              <a:rPr lang="ru-RU" dirty="0"/>
              <a:t>.</a:t>
            </a:r>
            <a:r>
              <a:rPr lang="en-US" dirty="0" err="1"/>
              <a:t>spb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lib</a:t>
            </a:r>
            <a:r>
              <a:rPr lang="ru-RU" dirty="0"/>
              <a:t>-</a:t>
            </a:r>
            <a:r>
              <a:rPr lang="en-US" dirty="0"/>
              <a:t>around</a:t>
            </a:r>
            <a:r>
              <a:rPr lang="ru-RU" dirty="0"/>
              <a:t>/</a:t>
            </a:r>
            <a:r>
              <a:rPr lang="en-US" dirty="0"/>
              <a:t>socio</a:t>
            </a:r>
            <a:r>
              <a:rPr lang="ru-RU" dirty="0"/>
              <a:t>/</a:t>
            </a:r>
            <a:r>
              <a:rPr lang="en-US" dirty="0"/>
              <a:t>media</a:t>
            </a:r>
            <a:r>
              <a:rPr lang="ru-RU" dirty="0"/>
              <a:t>_</a:t>
            </a:r>
            <a:r>
              <a:rPr lang="en-US" dirty="0"/>
              <a:t>identity</a:t>
            </a:r>
            <a:r>
              <a:rPr lang="ru-RU" dirty="0"/>
              <a:t>.</a:t>
            </a:r>
            <a:r>
              <a:rPr lang="en-US" dirty="0"/>
              <a:t>htm</a:t>
            </a:r>
            <a:r>
              <a:rPr lang="ru-RU" dirty="0"/>
              <a:t> (</a:t>
            </a:r>
            <a:r>
              <a:rPr lang="ru-RU" dirty="0" err="1"/>
              <a:t>күнү</a:t>
            </a:r>
            <a:r>
              <a:rPr lang="ru-RU" dirty="0"/>
              <a:t> </a:t>
            </a:r>
            <a:r>
              <a:rPr lang="ru-RU" dirty="0" err="1"/>
              <a:t>кайрылган</a:t>
            </a:r>
            <a:r>
              <a:rPr lang="ru-RU" dirty="0"/>
              <a:t>: 07.02.2017).</a:t>
            </a:r>
            <a:endParaRPr lang="en-US" dirty="0"/>
          </a:p>
          <a:p>
            <a:r>
              <a:rPr lang="ru-RU" dirty="0"/>
              <a:t>7. Архипова, К. А. </a:t>
            </a:r>
            <a:r>
              <a:rPr lang="ru-RU" dirty="0" err="1"/>
              <a:t>азыркы</a:t>
            </a:r>
            <a:r>
              <a:rPr lang="ru-RU" dirty="0"/>
              <a:t> </a:t>
            </a:r>
            <a:r>
              <a:rPr lang="ru-RU" dirty="0" err="1"/>
              <a:t>Россиядагы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регионалдык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 </a:t>
            </a:r>
            <a:r>
              <a:rPr lang="ru-RU" dirty="0" err="1"/>
              <a:t>проблемалары</a:t>
            </a:r>
            <a:r>
              <a:rPr lang="ru-RU" dirty="0"/>
              <a:t>: </a:t>
            </a:r>
            <a:r>
              <a:rPr lang="ru-RU" dirty="0" err="1"/>
              <a:t>илимий</a:t>
            </a:r>
            <a:r>
              <a:rPr lang="ru-RU" dirty="0"/>
              <a:t> </a:t>
            </a:r>
            <a:r>
              <a:rPr lang="ru-RU" dirty="0" err="1"/>
              <a:t>эмгектердин</a:t>
            </a:r>
            <a:r>
              <a:rPr lang="ru-RU" dirty="0"/>
              <a:t> </a:t>
            </a:r>
            <a:r>
              <a:rPr lang="ru-RU" dirty="0" err="1"/>
              <a:t>жыйнагы</a:t>
            </a:r>
            <a:r>
              <a:rPr lang="ru-RU" dirty="0"/>
              <a:t>. - </a:t>
            </a:r>
            <a:r>
              <a:rPr lang="ru-RU" dirty="0" err="1"/>
              <a:t>Улян</a:t>
            </a:r>
            <a:r>
              <a:rPr lang="ru-RU" dirty="0"/>
              <a:t>. Мам. техника. ун-т. - Ульяновск: УлГТУ, 2015. – 343 б. </a:t>
            </a:r>
            <a:endParaRPr lang="en-US" dirty="0"/>
          </a:p>
          <a:p>
            <a:r>
              <a:rPr lang="ru-RU" dirty="0"/>
              <a:t>8. </a:t>
            </a:r>
            <a:r>
              <a:rPr lang="ru-RU" dirty="0" err="1"/>
              <a:t>Бабосов</a:t>
            </a:r>
            <a:r>
              <a:rPr lang="ru-RU" dirty="0"/>
              <a:t>, Е. М.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</a:t>
            </a:r>
            <a:r>
              <a:rPr lang="ru-RU" dirty="0"/>
              <a:t>: </a:t>
            </a:r>
            <a:r>
              <a:rPr lang="ru-RU" dirty="0" err="1"/>
              <a:t>проблемаларды</a:t>
            </a:r>
            <a:r>
              <a:rPr lang="ru-RU" dirty="0"/>
              <a:t> </a:t>
            </a:r>
            <a:r>
              <a:rPr lang="ru-RU" dirty="0" err="1"/>
              <a:t>концептуалдаштыруу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калыптануу</a:t>
            </a:r>
            <a:r>
              <a:rPr lang="ru-RU" dirty="0"/>
              <a:t> </a:t>
            </a:r>
            <a:r>
              <a:rPr lang="ru-RU" dirty="0" err="1"/>
              <a:t>перспективалары</a:t>
            </a:r>
            <a:r>
              <a:rPr lang="ru-RU" dirty="0"/>
              <a:t>: эл </a:t>
            </a:r>
            <a:r>
              <a:rPr lang="ru-RU" dirty="0" err="1"/>
              <a:t>аралык</a:t>
            </a:r>
            <a:r>
              <a:rPr lang="ru-RU" dirty="0"/>
              <a:t> </a:t>
            </a:r>
            <a:r>
              <a:rPr lang="ru-RU" dirty="0" err="1"/>
              <a:t>илимий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.- 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Кенди</a:t>
            </a:r>
            <a:r>
              <a:rPr lang="ru-RU" dirty="0"/>
              <a:t>., 20-21-май, 2010-жыл, Могилев, 2 </a:t>
            </a:r>
            <a:r>
              <a:rPr lang="ru-RU" dirty="0" err="1"/>
              <a:t>бөлүктө</a:t>
            </a:r>
            <a:r>
              <a:rPr lang="ru-RU" dirty="0"/>
              <a:t>, </a:t>
            </a:r>
            <a:r>
              <a:rPr lang="ru-RU" dirty="0" err="1"/>
              <a:t>саат</a:t>
            </a:r>
            <a:r>
              <a:rPr lang="ru-RU" dirty="0"/>
              <a:t>. - Могилев, 2010. – </a:t>
            </a:r>
            <a:r>
              <a:rPr lang="en-US" dirty="0"/>
              <a:t>C</a:t>
            </a:r>
            <a:r>
              <a:rPr lang="ru-RU" dirty="0"/>
              <a:t>. 12.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00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604B-22C7-461A-8F77-6657F7D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Сунушталган</a:t>
            </a:r>
            <a:r>
              <a:rPr lang="ru-RU" b="1" dirty="0"/>
              <a:t> </a:t>
            </a:r>
            <a:r>
              <a:rPr lang="ru-RU" b="1" dirty="0" err="1"/>
              <a:t>адабияттар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F3D28-D499-422D-A7B1-EFA60BB0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9. </a:t>
            </a:r>
            <a:r>
              <a:rPr lang="ru-RU" dirty="0" err="1"/>
              <a:t>Байматов</a:t>
            </a:r>
            <a:r>
              <a:rPr lang="ru-RU" dirty="0"/>
              <a:t> Б. </a:t>
            </a:r>
            <a:r>
              <a:rPr lang="ru-RU" dirty="0" err="1"/>
              <a:t>Кыргызстандагы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спецификалык</a:t>
            </a:r>
            <a:r>
              <a:rPr lang="ru-RU" dirty="0"/>
              <a:t> </a:t>
            </a:r>
            <a:r>
              <a:rPr lang="ru-RU" dirty="0" err="1"/>
              <a:t>жергиликтүү</a:t>
            </a:r>
            <a:r>
              <a:rPr lang="ru-RU" dirty="0"/>
              <a:t> </a:t>
            </a:r>
            <a:r>
              <a:rPr lang="ru-RU" dirty="0" err="1"/>
              <a:t>аспектилери</a:t>
            </a:r>
            <a:r>
              <a:rPr lang="ru-RU" dirty="0"/>
              <a:t>: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географиялык</a:t>
            </a:r>
            <a:r>
              <a:rPr lang="ru-RU" dirty="0"/>
              <a:t> </a:t>
            </a:r>
            <a:r>
              <a:rPr lang="ru-RU" dirty="0" err="1"/>
              <a:t>перифериядан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караш</a:t>
            </a:r>
            <a:r>
              <a:rPr lang="ru-RU" dirty="0"/>
              <a:t> // </a:t>
            </a:r>
            <a:r>
              <a:rPr lang="ru-RU" dirty="0" err="1"/>
              <a:t>Борбордук</a:t>
            </a:r>
            <a:r>
              <a:rPr lang="ru-RU" dirty="0"/>
              <a:t> Азия </a:t>
            </a:r>
            <a:r>
              <a:rPr lang="ru-RU" dirty="0" err="1"/>
              <a:t>жана</a:t>
            </a:r>
            <a:r>
              <a:rPr lang="ru-RU" dirty="0"/>
              <a:t> Кавказ. 2006. № 4 (46). Б.17-30. </a:t>
            </a:r>
            <a:endParaRPr lang="en-US" dirty="0"/>
          </a:p>
          <a:p>
            <a:r>
              <a:rPr lang="ru-RU" dirty="0"/>
              <a:t>10. Бердников, </a:t>
            </a:r>
            <a:r>
              <a:rPr lang="ru-RU" dirty="0" err="1"/>
              <a:t>а.г</a:t>
            </a:r>
            <a:r>
              <a:rPr lang="ru-RU" dirty="0"/>
              <a:t>. "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маданияттуу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чөйрөдө</a:t>
            </a:r>
            <a:r>
              <a:rPr lang="ru-RU" dirty="0"/>
              <a:t> </a:t>
            </a:r>
            <a:r>
              <a:rPr lang="ru-RU" dirty="0" err="1"/>
              <a:t>орус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калыптандырууну</a:t>
            </a:r>
            <a:r>
              <a:rPr lang="ru-RU" dirty="0"/>
              <a:t> </a:t>
            </a:r>
            <a:r>
              <a:rPr lang="ru-RU" dirty="0" err="1"/>
              <a:t>аңдап</a:t>
            </a:r>
            <a:r>
              <a:rPr lang="ru-RU" dirty="0"/>
              <a:t> </a:t>
            </a:r>
            <a:r>
              <a:rPr lang="ru-RU" dirty="0" err="1"/>
              <a:t>билүү</a:t>
            </a:r>
            <a:r>
              <a:rPr lang="ru-RU" dirty="0"/>
              <a:t>" </a:t>
            </a:r>
            <a:r>
              <a:rPr lang="ru-RU" dirty="0" err="1"/>
              <a:t>маселесине</a:t>
            </a:r>
            <a:r>
              <a:rPr lang="ru-RU" dirty="0"/>
              <a:t> [</a:t>
            </a:r>
            <a:r>
              <a:rPr lang="ru-RU" dirty="0" err="1"/>
              <a:t>Электрондук</a:t>
            </a:r>
            <a:r>
              <a:rPr lang="ru-RU" dirty="0"/>
              <a:t> ресурс] / А. Г. Бердников. - </a:t>
            </a:r>
            <a:r>
              <a:rPr lang="ru-RU" dirty="0" err="1"/>
              <a:t>Сунуштар</a:t>
            </a:r>
            <a:r>
              <a:rPr lang="ru-RU" dirty="0"/>
              <a:t>: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 err="1"/>
              <a:t>gimn</a:t>
            </a:r>
            <a:r>
              <a:rPr lang="ru-RU" dirty="0"/>
              <a:t>1-</a:t>
            </a:r>
            <a:r>
              <a:rPr lang="en-US" dirty="0" err="1"/>
              <a:t>angarsk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/>
              <a:t>attachments</a:t>
            </a:r>
            <a:r>
              <a:rPr lang="ru-RU" dirty="0"/>
              <a:t>/</a:t>
            </a:r>
            <a:r>
              <a:rPr lang="en-US" dirty="0"/>
              <a:t>article</a:t>
            </a:r>
            <a:r>
              <a:rPr lang="ru-RU" dirty="0"/>
              <a:t>/667/</a:t>
            </a:r>
            <a:r>
              <a:rPr lang="en-US" dirty="0" err="1"/>
              <a:t>berd</a:t>
            </a:r>
            <a:r>
              <a:rPr lang="ru-RU" dirty="0"/>
              <a:t>.</a:t>
            </a:r>
            <a:r>
              <a:rPr lang="en-US" dirty="0"/>
              <a:t>pdf</a:t>
            </a:r>
            <a:r>
              <a:rPr lang="ru-RU" dirty="0"/>
              <a:t> (</a:t>
            </a:r>
            <a:r>
              <a:rPr lang="ru-RU" dirty="0" err="1"/>
              <a:t>текшерилген</a:t>
            </a:r>
            <a:r>
              <a:rPr lang="ru-RU" dirty="0"/>
              <a:t> </a:t>
            </a:r>
            <a:r>
              <a:rPr lang="ru-RU" dirty="0" err="1"/>
              <a:t>күнү</a:t>
            </a:r>
            <a:r>
              <a:rPr lang="ru-RU" dirty="0"/>
              <a:t> 18.03.2016).</a:t>
            </a:r>
            <a:endParaRPr lang="en-US" dirty="0"/>
          </a:p>
          <a:p>
            <a:r>
              <a:rPr lang="ru-RU" dirty="0"/>
              <a:t>11. </a:t>
            </a:r>
            <a:r>
              <a:rPr lang="ru-RU" dirty="0" err="1"/>
              <a:t>Бектанова</a:t>
            </a:r>
            <a:r>
              <a:rPr lang="ru-RU" dirty="0"/>
              <a:t> А.К. </a:t>
            </a:r>
            <a:r>
              <a:rPr lang="ru-RU" dirty="0" err="1"/>
              <a:t>Кыргызстандагы</a:t>
            </a:r>
            <a:r>
              <a:rPr lang="ru-RU" dirty="0"/>
              <a:t> </a:t>
            </a:r>
            <a:r>
              <a:rPr lang="ru-RU" dirty="0" err="1"/>
              <a:t>социалдык-маданий</a:t>
            </a:r>
            <a:r>
              <a:rPr lang="ru-RU" dirty="0"/>
              <a:t> трансформация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</a:t>
            </a:r>
            <a:r>
              <a:rPr lang="ru-RU" dirty="0"/>
              <a:t> // </a:t>
            </a:r>
            <a:r>
              <a:rPr lang="ru-RU" dirty="0" err="1"/>
              <a:t>тарыхый</a:t>
            </a:r>
            <a:r>
              <a:rPr lang="ru-RU" dirty="0"/>
              <a:t>, </a:t>
            </a:r>
            <a:r>
              <a:rPr lang="ru-RU" dirty="0" err="1"/>
              <a:t>философиялык</a:t>
            </a:r>
            <a:r>
              <a:rPr lang="ru-RU" dirty="0"/>
              <a:t>, </a:t>
            </a:r>
            <a:r>
              <a:rPr lang="ru-RU" dirty="0" err="1"/>
              <a:t>саясий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юридикалык</a:t>
            </a:r>
            <a:r>
              <a:rPr lang="ru-RU" dirty="0"/>
              <a:t> </a:t>
            </a:r>
            <a:r>
              <a:rPr lang="ru-RU" dirty="0" err="1"/>
              <a:t>илимдер</a:t>
            </a:r>
            <a:r>
              <a:rPr lang="ru-RU" dirty="0"/>
              <a:t>, </a:t>
            </a:r>
            <a:r>
              <a:rPr lang="ru-RU" dirty="0" err="1"/>
              <a:t>маданият</a:t>
            </a:r>
            <a:r>
              <a:rPr lang="ru-RU" dirty="0"/>
              <a:t> </a:t>
            </a:r>
            <a:r>
              <a:rPr lang="ru-RU" dirty="0" err="1"/>
              <a:t>таануу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искусство </a:t>
            </a:r>
            <a:r>
              <a:rPr lang="ru-RU" dirty="0" err="1"/>
              <a:t>таануу</a:t>
            </a:r>
            <a:r>
              <a:rPr lang="ru-RU" dirty="0"/>
              <a:t>. Теория </a:t>
            </a:r>
            <a:r>
              <a:rPr lang="ru-RU" dirty="0" err="1"/>
              <a:t>жана</a:t>
            </a:r>
            <a:r>
              <a:rPr lang="ru-RU" dirty="0"/>
              <a:t> практика </a:t>
            </a:r>
            <a:r>
              <a:rPr lang="ru-RU" dirty="0" err="1"/>
              <a:t>суроолору</a:t>
            </a:r>
            <a:r>
              <a:rPr lang="ru-RU" dirty="0"/>
              <a:t>. Тамбов: Грамота, 2016. № 3 (65). Б. 1. Б.34-37.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17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4BF218D-CBD1-4474-BA0A-E34B4926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2" y="2187018"/>
            <a:ext cx="3299382" cy="2007909"/>
          </a:xfrm>
        </p:spPr>
        <p:txBody>
          <a:bodyPr/>
          <a:lstStyle/>
          <a:p>
            <a:r>
              <a:rPr lang="ru-RU" dirty="0" err="1"/>
              <a:t>Көңүл</a:t>
            </a:r>
            <a:r>
              <a:rPr lang="ru-RU" dirty="0"/>
              <a:t> </a:t>
            </a:r>
            <a:r>
              <a:rPr lang="ru-RU" dirty="0" err="1"/>
              <a:t>бурганыңыздар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рахмат</a:t>
            </a:r>
            <a:r>
              <a:rPr lang="ru-RU" dirty="0"/>
              <a:t> !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421F0-B00F-47E9-BDD6-DF6BADEC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648296-2B2E-41A7-919C-7EE99AE8453A}"/>
              </a:ext>
            </a:extLst>
          </p:cNvPr>
          <p:cNvSpPr/>
          <p:nvPr/>
        </p:nvSpPr>
        <p:spPr>
          <a:xfrm>
            <a:off x="4269698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5B1117-720E-48B4-8BDA-0A57580C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99" y="207165"/>
            <a:ext cx="5090474" cy="58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Жарандардын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топторунун</a:t>
            </a:r>
            <a:r>
              <a:rPr lang="ru-RU" dirty="0"/>
              <a:t> </a:t>
            </a:r>
            <a:r>
              <a:rPr lang="ru-RU" dirty="0" err="1"/>
              <a:t>керектөөлөрүн</a:t>
            </a:r>
            <a:r>
              <a:rPr lang="ru-RU" dirty="0"/>
              <a:t> </a:t>
            </a:r>
            <a:r>
              <a:rPr lang="ru-RU" dirty="0" err="1"/>
              <a:t>калыптандыруучу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институттарды</a:t>
            </a:r>
            <a:r>
              <a:rPr lang="ru-RU" dirty="0"/>
              <a:t>, Кыргыз </a:t>
            </a:r>
            <a:r>
              <a:rPr lang="ru-RU" dirty="0" err="1"/>
              <a:t>жаранынын</a:t>
            </a:r>
            <a:r>
              <a:rPr lang="ru-RU" dirty="0"/>
              <a:t>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иденттүүлүгүн</a:t>
            </a:r>
            <a:r>
              <a:rPr lang="ru-RU" dirty="0"/>
              <a:t> </a:t>
            </a:r>
            <a:r>
              <a:rPr lang="ru-RU" dirty="0" err="1"/>
              <a:t>калыптандыруучу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өнүктүрүүчү</a:t>
            </a:r>
            <a:r>
              <a:rPr lang="ru-RU" dirty="0"/>
              <a:t> </a:t>
            </a:r>
            <a:r>
              <a:rPr lang="ru-RU" dirty="0" err="1"/>
              <a:t>детерминдик</a:t>
            </a:r>
            <a:r>
              <a:rPr lang="ru-RU" dirty="0"/>
              <a:t> </a:t>
            </a:r>
            <a:r>
              <a:rPr lang="ru-RU" dirty="0" err="1"/>
              <a:t>процесстерди</a:t>
            </a:r>
            <a:r>
              <a:rPr lang="ru-RU" dirty="0"/>
              <a:t> </a:t>
            </a:r>
            <a:r>
              <a:rPr lang="ru-RU" dirty="0" err="1"/>
              <a:t>төмөнкүдөөй</a:t>
            </a:r>
            <a:r>
              <a:rPr lang="ru-RU" dirty="0"/>
              <a:t> </a:t>
            </a:r>
            <a:r>
              <a:rPr lang="ru-RU" dirty="0" err="1"/>
              <a:t>топторго</a:t>
            </a:r>
            <a:r>
              <a:rPr lang="ru-RU" dirty="0"/>
              <a:t> </a:t>
            </a:r>
            <a:r>
              <a:rPr lang="ru-RU" dirty="0" err="1"/>
              <a:t>бөлсөк</a:t>
            </a:r>
            <a:r>
              <a:rPr lang="ru-RU" dirty="0"/>
              <a:t> болот: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1.мамлекеттик </a:t>
            </a:r>
            <a:r>
              <a:rPr lang="ru-RU" dirty="0" err="1"/>
              <a:t>бийлик</a:t>
            </a:r>
            <a:r>
              <a:rPr lang="ru-RU" dirty="0"/>
              <a:t> </a:t>
            </a:r>
            <a:r>
              <a:rPr lang="ru-RU" dirty="0" err="1"/>
              <a:t>институттары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2. </a:t>
            </a: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коом</a:t>
            </a:r>
            <a:r>
              <a:rPr lang="ru-RU" dirty="0"/>
              <a:t> </a:t>
            </a:r>
            <a:r>
              <a:rPr lang="ru-RU" dirty="0" err="1"/>
              <a:t>институттары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24C8E4-2E44-43C8-9C1E-A360E3BEE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Индивиддин</a:t>
            </a:r>
            <a:r>
              <a:rPr lang="ru-RU" dirty="0"/>
              <a:t> </a:t>
            </a:r>
            <a:r>
              <a:rPr lang="ru-RU" dirty="0" err="1"/>
              <a:t>социалдашуусунун</a:t>
            </a:r>
            <a:r>
              <a:rPr lang="ru-RU" dirty="0"/>
              <a:t> </a:t>
            </a:r>
            <a:r>
              <a:rPr lang="ru-RU" dirty="0" err="1"/>
              <a:t>булактары</a:t>
            </a:r>
            <a:r>
              <a:rPr lang="ru-RU" dirty="0"/>
              <a:t> катары </a:t>
            </a:r>
            <a:r>
              <a:rPr lang="ru-RU" dirty="0" err="1"/>
              <a:t>төмөнкүлөр</a:t>
            </a:r>
            <a:r>
              <a:rPr lang="ru-RU" dirty="0"/>
              <a:t> </a:t>
            </a:r>
            <a:r>
              <a:rPr lang="ru-RU" dirty="0" err="1"/>
              <a:t>эсептелет</a:t>
            </a:r>
            <a:r>
              <a:rPr lang="ru-RU" dirty="0"/>
              <a:t>:</a:t>
            </a:r>
            <a:endParaRPr lang="en-US" dirty="0"/>
          </a:p>
          <a:p>
            <a:r>
              <a:rPr lang="ru-RU" dirty="0"/>
              <a:t>А) </a:t>
            </a:r>
            <a:r>
              <a:rPr lang="ru-RU" dirty="0" err="1"/>
              <a:t>үй-бүлөлүк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башка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институттар</a:t>
            </a:r>
            <a:r>
              <a:rPr lang="ru-RU" dirty="0"/>
              <a:t> </a:t>
            </a:r>
            <a:r>
              <a:rPr lang="ru-RU" dirty="0" err="1"/>
              <a:t>аркылуу</a:t>
            </a:r>
            <a:r>
              <a:rPr lang="ru-RU" dirty="0"/>
              <a:t>, </a:t>
            </a:r>
            <a:r>
              <a:rPr lang="ru-RU" dirty="0" err="1"/>
              <a:t>баарыдан</a:t>
            </a:r>
            <a:r>
              <a:rPr lang="ru-RU" dirty="0"/>
              <a:t> </a:t>
            </a:r>
            <a:r>
              <a:rPr lang="ru-RU" dirty="0" err="1"/>
              <a:t>мурда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, </a:t>
            </a:r>
            <a:r>
              <a:rPr lang="ru-RU" dirty="0" err="1"/>
              <a:t>окутуу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тарбиялоо</a:t>
            </a:r>
            <a:r>
              <a:rPr lang="ru-RU" dirty="0"/>
              <a:t> </a:t>
            </a:r>
            <a:r>
              <a:rPr lang="ru-RU" dirty="0" err="1"/>
              <a:t>системасы</a:t>
            </a:r>
            <a:r>
              <a:rPr lang="ru-RU" dirty="0"/>
              <a:t> </a:t>
            </a:r>
            <a:r>
              <a:rPr lang="ru-RU" dirty="0" err="1"/>
              <a:t>аркылуу</a:t>
            </a:r>
            <a:r>
              <a:rPr lang="ru-RU" dirty="0"/>
              <a:t> </a:t>
            </a:r>
            <a:r>
              <a:rPr lang="ru-RU" dirty="0" err="1"/>
              <a:t>маданиятты</a:t>
            </a:r>
            <a:r>
              <a:rPr lang="ru-RU" dirty="0"/>
              <a:t> </a:t>
            </a:r>
            <a:r>
              <a:rPr lang="ru-RU" dirty="0" err="1"/>
              <a:t>өткөрүп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В) </a:t>
            </a:r>
            <a:r>
              <a:rPr lang="ru-RU" dirty="0" err="1"/>
              <a:t>байланыш</a:t>
            </a:r>
            <a:r>
              <a:rPr lang="ru-RU" dirty="0"/>
              <a:t> </a:t>
            </a:r>
            <a:r>
              <a:rPr lang="ru-RU" dirty="0" err="1"/>
              <a:t>процессинде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биргелешкен</a:t>
            </a:r>
            <a:r>
              <a:rPr lang="ru-RU" dirty="0"/>
              <a:t> </a:t>
            </a:r>
            <a:r>
              <a:rPr lang="ru-RU" dirty="0" err="1"/>
              <a:t>иш-аракеттерде</a:t>
            </a:r>
            <a:r>
              <a:rPr lang="ru-RU" dirty="0"/>
              <a:t> </a:t>
            </a:r>
            <a:r>
              <a:rPr lang="ru-RU" dirty="0" err="1"/>
              <a:t>адамдардын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ара </a:t>
            </a:r>
            <a:r>
              <a:rPr lang="ru-RU" dirty="0" err="1"/>
              <a:t>таасири</a:t>
            </a:r>
            <a:r>
              <a:rPr lang="ru-RU" dirty="0"/>
              <a:t>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6DF3C-05DF-44AF-8FA5-8100E0FFE5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С)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психикалык</a:t>
            </a:r>
            <a:r>
              <a:rPr lang="ru-RU" dirty="0"/>
              <a:t> </a:t>
            </a:r>
            <a:r>
              <a:rPr lang="ru-RU" dirty="0" err="1"/>
              <a:t>функцияларды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жүрүм-турумдун</a:t>
            </a:r>
            <a:r>
              <a:rPr lang="ru-RU" dirty="0"/>
              <a:t> </a:t>
            </a:r>
            <a:r>
              <a:rPr lang="ru-RU" dirty="0" err="1"/>
              <a:t>элементардык</a:t>
            </a:r>
            <a:r>
              <a:rPr lang="ru-RU" dirty="0"/>
              <a:t> </a:t>
            </a:r>
            <a:r>
              <a:rPr lang="ru-RU" dirty="0" err="1"/>
              <a:t>формаларын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эрте</a:t>
            </a:r>
            <a:r>
              <a:rPr lang="ru-RU" dirty="0"/>
              <a:t> </a:t>
            </a:r>
            <a:r>
              <a:rPr lang="ru-RU" dirty="0" err="1"/>
              <a:t>балалык</a:t>
            </a:r>
            <a:r>
              <a:rPr lang="ru-RU" dirty="0"/>
              <a:t> </a:t>
            </a:r>
            <a:r>
              <a:rPr lang="ru-RU" dirty="0" err="1"/>
              <a:t>мезгил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байланышкан</a:t>
            </a:r>
            <a:r>
              <a:rPr lang="ru-RU" dirty="0"/>
              <a:t> </a:t>
            </a:r>
            <a:r>
              <a:rPr lang="ru-RU" dirty="0" err="1"/>
              <a:t>алгачкы</a:t>
            </a:r>
            <a:r>
              <a:rPr lang="ru-RU" dirty="0"/>
              <a:t> </a:t>
            </a:r>
            <a:r>
              <a:rPr lang="ru-RU" dirty="0" err="1"/>
              <a:t>тажрыйба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Д) индивид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нормаларды</a:t>
            </a:r>
            <a:r>
              <a:rPr lang="ru-RU" dirty="0"/>
              <a:t> </a:t>
            </a:r>
            <a:r>
              <a:rPr lang="ru-RU" dirty="0" err="1"/>
              <a:t>Активдүү</a:t>
            </a:r>
            <a:r>
              <a:rPr lang="ru-RU" dirty="0"/>
              <a:t> </a:t>
            </a:r>
            <a:r>
              <a:rPr lang="ru-RU" dirty="0" err="1"/>
              <a:t>өздөштүрүүдө</a:t>
            </a:r>
            <a:r>
              <a:rPr lang="ru-RU" dirty="0"/>
              <a:t> </a:t>
            </a:r>
            <a:r>
              <a:rPr lang="ru-RU" dirty="0" err="1"/>
              <a:t>тышкы</a:t>
            </a:r>
            <a:r>
              <a:rPr lang="ru-RU" dirty="0"/>
              <a:t> </a:t>
            </a:r>
            <a:r>
              <a:rPr lang="ru-RU" dirty="0" err="1"/>
              <a:t>контролду</a:t>
            </a:r>
            <a:r>
              <a:rPr lang="ru-RU" dirty="0"/>
              <a:t> </a:t>
            </a:r>
            <a:r>
              <a:rPr lang="ru-RU" dirty="0" err="1"/>
              <a:t>акырындык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өзүн-өзү</a:t>
            </a:r>
            <a:r>
              <a:rPr lang="ru-RU" dirty="0"/>
              <a:t> </a:t>
            </a:r>
            <a:r>
              <a:rPr lang="ru-RU" dirty="0" err="1"/>
              <a:t>контролдоого</a:t>
            </a:r>
            <a:r>
              <a:rPr lang="ru-RU" dirty="0"/>
              <a:t> </a:t>
            </a:r>
            <a:r>
              <a:rPr lang="ru-RU" dirty="0" err="1"/>
              <a:t>алмаштырууга</a:t>
            </a:r>
            <a:r>
              <a:rPr lang="ru-RU" dirty="0"/>
              <a:t> </a:t>
            </a:r>
            <a:r>
              <a:rPr lang="ru-RU" dirty="0" err="1"/>
              <a:t>туура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өзүн-өзү</a:t>
            </a:r>
            <a:r>
              <a:rPr lang="ru-RU" dirty="0"/>
              <a:t> </a:t>
            </a:r>
            <a:r>
              <a:rPr lang="ru-RU" dirty="0" err="1"/>
              <a:t>жөнгө</a:t>
            </a:r>
            <a:r>
              <a:rPr lang="ru-RU" dirty="0"/>
              <a:t> </a:t>
            </a:r>
            <a:r>
              <a:rPr lang="ru-RU" dirty="0" err="1"/>
              <a:t>салуу</a:t>
            </a:r>
            <a:r>
              <a:rPr lang="ru-RU" dirty="0"/>
              <a:t> </a:t>
            </a:r>
            <a:r>
              <a:rPr lang="ru-RU" dirty="0" err="1"/>
              <a:t>процесстери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Маданият, медиа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</a:t>
            </a:r>
            <a:r>
              <a:rPr lang="ru-RU" dirty="0"/>
              <a:t> институту, ар </a:t>
            </a:r>
            <a:r>
              <a:rPr lang="ru-RU" dirty="0" err="1"/>
              <a:t>бири</a:t>
            </a:r>
            <a:r>
              <a:rPr lang="ru-RU" dirty="0"/>
              <a:t> </a:t>
            </a:r>
            <a:r>
              <a:rPr lang="ru-RU" dirty="0" err="1"/>
              <a:t>өзүнчө</a:t>
            </a:r>
            <a:r>
              <a:rPr lang="ru-RU" dirty="0"/>
              <a:t> </a:t>
            </a:r>
            <a:r>
              <a:rPr lang="ru-RU" dirty="0" err="1"/>
              <a:t>инсанды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 </a:t>
            </a:r>
            <a:r>
              <a:rPr lang="ru-RU" dirty="0" err="1"/>
              <a:t>олуттуу</a:t>
            </a:r>
            <a:r>
              <a:rPr lang="ru-RU" dirty="0"/>
              <a:t> </a:t>
            </a:r>
            <a:r>
              <a:rPr lang="ru-RU" dirty="0" err="1"/>
              <a:t>салым</a:t>
            </a:r>
            <a:r>
              <a:rPr lang="ru-RU" dirty="0"/>
              <a:t> </a:t>
            </a:r>
            <a:r>
              <a:rPr lang="ru-RU" dirty="0" err="1"/>
              <a:t>кошот</a:t>
            </a:r>
            <a:r>
              <a:rPr lang="ru-RU" dirty="0"/>
              <a:t>, бирок </a:t>
            </a:r>
            <a:r>
              <a:rPr lang="ru-RU" dirty="0" err="1"/>
              <a:t>үй-бүлөнүн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инсандыгына</a:t>
            </a:r>
            <a:r>
              <a:rPr lang="ru-RU" dirty="0"/>
              <a:t> </a:t>
            </a:r>
            <a:r>
              <a:rPr lang="ru-RU" dirty="0" err="1"/>
              <a:t>тийгизген</a:t>
            </a:r>
            <a:r>
              <a:rPr lang="ru-RU" dirty="0"/>
              <a:t> </a:t>
            </a:r>
            <a:r>
              <a:rPr lang="ru-RU" dirty="0" err="1"/>
              <a:t>таасири</a:t>
            </a:r>
            <a:r>
              <a:rPr lang="ru-RU" dirty="0"/>
              <a:t> </a:t>
            </a:r>
            <a:r>
              <a:rPr lang="ru-RU" dirty="0" err="1"/>
              <a:t>коомдун</a:t>
            </a:r>
            <a:r>
              <a:rPr lang="ru-RU" dirty="0"/>
              <a:t> </a:t>
            </a:r>
            <a:r>
              <a:rPr lang="ru-RU" dirty="0" err="1"/>
              <a:t>бардык</a:t>
            </a:r>
            <a:r>
              <a:rPr lang="ru-RU" dirty="0"/>
              <a:t> башка </a:t>
            </a:r>
            <a:r>
              <a:rPr lang="ru-RU" dirty="0" err="1"/>
              <a:t>институттарына</a:t>
            </a:r>
            <a:r>
              <a:rPr lang="ru-RU" dirty="0"/>
              <a:t> </a:t>
            </a:r>
            <a:r>
              <a:rPr lang="ru-RU" dirty="0" err="1"/>
              <a:t>караганда</a:t>
            </a:r>
            <a:r>
              <a:rPr lang="ru-RU" dirty="0"/>
              <a:t> </a:t>
            </a:r>
            <a:r>
              <a:rPr lang="ru-RU" dirty="0" err="1"/>
              <a:t>олуттуу</a:t>
            </a:r>
            <a:r>
              <a:rPr lang="ru-RU" dirty="0"/>
              <a:t> </a:t>
            </a:r>
            <a:r>
              <a:rPr lang="ru-RU" dirty="0" err="1"/>
              <a:t>артыкчылыкка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3723CBD3-CF7C-46F9-A64E-E90A76F8B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73923"/>
            <a:ext cx="4645025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47734-98EF-471C-996B-F53B44E8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1.Үй-бүлө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социалдык</a:t>
            </a:r>
            <a:r>
              <a:rPr lang="ru-RU" b="1" dirty="0"/>
              <a:t> </a:t>
            </a:r>
            <a:r>
              <a:rPr lang="ru-RU" b="1" dirty="0" err="1"/>
              <a:t>чөйрө</a:t>
            </a:r>
            <a:r>
              <a:rPr lang="ru-RU" b="1" dirty="0"/>
              <a:t> </a:t>
            </a:r>
            <a:r>
              <a:rPr lang="ru-RU" b="1" dirty="0" err="1"/>
              <a:t>институтунун</a:t>
            </a:r>
            <a:r>
              <a:rPr lang="ru-RU" b="1" dirty="0"/>
              <a:t> ролу</a:t>
            </a:r>
            <a:br>
              <a:rPr lang="en-US" dirty="0"/>
            </a:b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36CA13-77FD-44BC-975F-EFD164E9A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Жарандык</a:t>
            </a:r>
            <a:r>
              <a:rPr lang="ru-RU" dirty="0"/>
              <a:t> </a:t>
            </a:r>
            <a:r>
              <a:rPr lang="ru-RU" dirty="0" err="1"/>
              <a:t>иденттүүлүктү</a:t>
            </a:r>
            <a:r>
              <a:rPr lang="ru-RU" dirty="0"/>
              <a:t> </a:t>
            </a:r>
            <a:r>
              <a:rPr lang="ru-RU" dirty="0" err="1"/>
              <a:t>калыптандырууда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өнүктүрүүдө</a:t>
            </a:r>
            <a:r>
              <a:rPr lang="ru-RU" dirty="0"/>
              <a:t> </a:t>
            </a:r>
            <a:r>
              <a:rPr lang="ru-RU" dirty="0" err="1"/>
              <a:t>үй-бүлөнүн</a:t>
            </a:r>
            <a:r>
              <a:rPr lang="ru-RU" dirty="0"/>
              <a:t> </a:t>
            </a:r>
            <a:r>
              <a:rPr lang="ru-RU" dirty="0" err="1"/>
              <a:t>мааниси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деңгээлде</a:t>
            </a:r>
            <a:r>
              <a:rPr lang="ru-RU" dirty="0"/>
              <a:t> </a:t>
            </a:r>
            <a:r>
              <a:rPr lang="ru-RU" dirty="0" err="1"/>
              <a:t>таанылат</a:t>
            </a:r>
            <a:r>
              <a:rPr lang="ru-RU" dirty="0"/>
              <a:t>, ал </a:t>
            </a:r>
            <a:r>
              <a:rPr lang="ru-RU" dirty="0" err="1"/>
              <a:t>эми</a:t>
            </a:r>
            <a:r>
              <a:rPr lang="ru-RU" dirty="0"/>
              <a:t> </a:t>
            </a:r>
            <a:r>
              <a:rPr lang="ru-RU" dirty="0" err="1"/>
              <a:t>үй-бүлөлүк</a:t>
            </a:r>
            <a:r>
              <a:rPr lang="ru-RU" dirty="0"/>
              <a:t> </a:t>
            </a:r>
            <a:r>
              <a:rPr lang="ru-RU" dirty="0" err="1"/>
              <a:t>мамилелер</a:t>
            </a:r>
            <a:r>
              <a:rPr lang="ru-RU" dirty="0"/>
              <a:t> </a:t>
            </a:r>
            <a:r>
              <a:rPr lang="ru-RU" dirty="0" err="1"/>
              <a:t>жаатындагы</a:t>
            </a:r>
            <a:r>
              <a:rPr lang="ru-RU" dirty="0"/>
              <a:t> </a:t>
            </a:r>
            <a:r>
              <a:rPr lang="ru-RU" dirty="0" err="1"/>
              <a:t>социологиялык</a:t>
            </a:r>
            <a:r>
              <a:rPr lang="ru-RU" dirty="0"/>
              <a:t> </a:t>
            </a:r>
            <a:r>
              <a:rPr lang="ru-RU" dirty="0" err="1"/>
              <a:t>изилдөөлөр</a:t>
            </a:r>
            <a:r>
              <a:rPr lang="ru-RU" dirty="0"/>
              <a:t> </a:t>
            </a:r>
            <a:r>
              <a:rPr lang="ru-RU" dirty="0" err="1"/>
              <a:t>мамлекеттик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саясатты</a:t>
            </a:r>
            <a:r>
              <a:rPr lang="ru-RU" dirty="0"/>
              <a:t> </a:t>
            </a:r>
            <a:r>
              <a:rPr lang="ru-RU" dirty="0" err="1"/>
              <a:t>иштеп</a:t>
            </a:r>
            <a:r>
              <a:rPr lang="ru-RU" dirty="0"/>
              <a:t> </a:t>
            </a:r>
            <a:r>
              <a:rPr lang="ru-RU" dirty="0" err="1"/>
              <a:t>чыгуу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бекем</a:t>
            </a:r>
            <a:r>
              <a:rPr lang="ru-RU" dirty="0"/>
              <a:t> </a:t>
            </a:r>
            <a:r>
              <a:rPr lang="ru-RU" dirty="0" err="1"/>
              <a:t>негиз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кызмат</a:t>
            </a:r>
            <a:r>
              <a:rPr lang="ru-RU" dirty="0"/>
              <a:t> </a:t>
            </a:r>
            <a:r>
              <a:rPr lang="ru-RU" dirty="0" err="1"/>
              <a:t>кылат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1026" name="Picture 2" descr="Оценка прогресса в области улучшения питания">
            <a:extLst>
              <a:ext uri="{FF2B5EF4-FFF2-40B4-BE49-F238E27FC236}">
                <a16:creationId xmlns:a16="http://schemas.microsoft.com/office/drawing/2014/main" id="{2C2EC367-D830-47A3-B2AF-739ABD0A97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87046"/>
            <a:ext cx="4645025" cy="3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6E4FF83-FCD8-4EA7-8A8E-B31F0B3C3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Адамзат</a:t>
            </a:r>
            <a:r>
              <a:rPr lang="ru-RU" dirty="0"/>
              <a:t> </a:t>
            </a:r>
            <a:r>
              <a:rPr lang="ru-RU" dirty="0" err="1"/>
              <a:t>тарыхында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мүчөлөрүн</a:t>
            </a:r>
            <a:r>
              <a:rPr lang="ru-RU" dirty="0"/>
              <a:t> </a:t>
            </a:r>
            <a:r>
              <a:rPr lang="ru-RU" dirty="0" err="1"/>
              <a:t>аныктоо</a:t>
            </a:r>
            <a:r>
              <a:rPr lang="ru-RU" dirty="0"/>
              <a:t> </a:t>
            </a:r>
            <a:r>
              <a:rPr lang="ru-RU" dirty="0" err="1"/>
              <a:t>функциясын</a:t>
            </a:r>
            <a:r>
              <a:rPr lang="ru-RU" dirty="0"/>
              <a:t> </a:t>
            </a:r>
            <a:r>
              <a:rPr lang="ru-RU" dirty="0" err="1"/>
              <a:t>аткарат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мүчөлөрүнүн</a:t>
            </a:r>
            <a:r>
              <a:rPr lang="ru-RU" dirty="0"/>
              <a:t> </a:t>
            </a:r>
            <a:r>
              <a:rPr lang="ru-RU" dirty="0" err="1"/>
              <a:t>баалуулуктарын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ишенимдерин</a:t>
            </a:r>
            <a:r>
              <a:rPr lang="ru-RU" dirty="0"/>
              <a:t> </a:t>
            </a:r>
            <a:r>
              <a:rPr lang="ru-RU" dirty="0" err="1"/>
              <a:t>калыптандырууга</a:t>
            </a:r>
            <a:r>
              <a:rPr lang="ru-RU" dirty="0"/>
              <a:t> </a:t>
            </a:r>
            <a:r>
              <a:rPr lang="ru-RU" dirty="0" err="1"/>
              <a:t>чоң</a:t>
            </a:r>
            <a:r>
              <a:rPr lang="ru-RU" dirty="0"/>
              <a:t> </a:t>
            </a:r>
            <a:r>
              <a:rPr lang="ru-RU" dirty="0" err="1"/>
              <a:t>таасирин</a:t>
            </a:r>
            <a:r>
              <a:rPr lang="ru-RU" dirty="0"/>
              <a:t> </a:t>
            </a:r>
            <a:r>
              <a:rPr lang="ru-RU" dirty="0" err="1"/>
              <a:t>тийгизет</a:t>
            </a:r>
            <a:r>
              <a:rPr lang="ru-RU" dirty="0"/>
              <a:t> (</a:t>
            </a:r>
            <a:r>
              <a:rPr lang="ru-RU" dirty="0" err="1"/>
              <a:t>айрыкча</a:t>
            </a:r>
            <a:r>
              <a:rPr lang="ru-RU" dirty="0"/>
              <a:t> бала </a:t>
            </a:r>
            <a:r>
              <a:rPr lang="ru-RU" dirty="0" err="1"/>
              <a:t>кезинде</a:t>
            </a:r>
            <a:r>
              <a:rPr lang="ru-RU" dirty="0"/>
              <a:t>)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инсандын</a:t>
            </a:r>
            <a:r>
              <a:rPr lang="ru-RU" dirty="0"/>
              <a:t> </a:t>
            </a:r>
            <a:r>
              <a:rPr lang="ru-RU" dirty="0" err="1"/>
              <a:t>социалдашуусунда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ролду</a:t>
            </a:r>
            <a:r>
              <a:rPr lang="ru-RU" dirty="0"/>
              <a:t> </a:t>
            </a:r>
            <a:r>
              <a:rPr lang="ru-RU" dirty="0" err="1"/>
              <a:t>аткарган</a:t>
            </a:r>
            <a:r>
              <a:rPr lang="ru-RU" dirty="0"/>
              <a:t>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маанилүү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байыркы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институт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саналат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071C45F1-5557-4FA0-BDA2-DF11DA46F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90221"/>
            <a:ext cx="4645025" cy="3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883B8D-70F5-4E34-B749-067C42CBD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жолу</a:t>
            </a:r>
            <a:r>
              <a:rPr lang="ru-RU" dirty="0"/>
              <a:t> </a:t>
            </a:r>
            <a:r>
              <a:rPr lang="ru-RU" dirty="0" err="1"/>
              <a:t>өзүн</a:t>
            </a:r>
            <a:r>
              <a:rPr lang="ru-RU" dirty="0"/>
              <a:t> </a:t>
            </a:r>
            <a:r>
              <a:rPr lang="ru-RU" dirty="0" err="1"/>
              <a:t>үй-бүлөдөгү</a:t>
            </a:r>
            <a:r>
              <a:rPr lang="ru-RU" dirty="0"/>
              <a:t> </a:t>
            </a:r>
            <a:r>
              <a:rPr lang="ru-RU" dirty="0" err="1"/>
              <a:t>эркек</a:t>
            </a:r>
            <a:r>
              <a:rPr lang="ru-RU" dirty="0"/>
              <a:t> же </a:t>
            </a:r>
            <a:r>
              <a:rPr lang="ru-RU" dirty="0" err="1"/>
              <a:t>аял</a:t>
            </a:r>
            <a:r>
              <a:rPr lang="ru-RU" dirty="0"/>
              <a:t> катары билет. Бала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мүчөлөрүнүн</a:t>
            </a:r>
            <a:r>
              <a:rPr lang="ru-RU" dirty="0"/>
              <a:t> </a:t>
            </a:r>
            <a:r>
              <a:rPr lang="ru-RU" dirty="0" err="1"/>
              <a:t>курчоосунда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Инсанга</a:t>
            </a:r>
            <a:r>
              <a:rPr lang="ru-RU" dirty="0"/>
              <a:t> </a:t>
            </a:r>
            <a:r>
              <a:rPr lang="ru-RU" dirty="0" err="1"/>
              <a:t>айланат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 </a:t>
            </a:r>
            <a:r>
              <a:rPr lang="ru-RU" dirty="0" err="1"/>
              <a:t>инсандыгын</a:t>
            </a:r>
            <a:r>
              <a:rPr lang="ru-RU" dirty="0"/>
              <a:t> </a:t>
            </a:r>
            <a:r>
              <a:rPr lang="ru-RU" dirty="0" err="1"/>
              <a:t>өнүктүрүү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үй-бүлө</a:t>
            </a:r>
            <a:r>
              <a:rPr lang="ru-RU" dirty="0"/>
              <a:t> </a:t>
            </a:r>
            <a:r>
              <a:rPr lang="ru-RU" dirty="0" err="1"/>
              <a:t>мүчөлөрү</a:t>
            </a:r>
            <a:r>
              <a:rPr lang="ru-RU" dirty="0"/>
              <a:t> </a:t>
            </a:r>
            <a:r>
              <a:rPr lang="ru-RU" dirty="0" err="1"/>
              <a:t>аны</a:t>
            </a:r>
            <a:r>
              <a:rPr lang="ru-RU" dirty="0"/>
              <a:t> ар </a:t>
            </a:r>
            <a:r>
              <a:rPr lang="ru-RU" dirty="0" err="1"/>
              <a:t>кандай</a:t>
            </a:r>
            <a:r>
              <a:rPr lang="ru-RU" dirty="0"/>
              <a:t> </a:t>
            </a:r>
            <a:r>
              <a:rPr lang="ru-RU" dirty="0" err="1"/>
              <a:t>таасирлерге</a:t>
            </a:r>
            <a:r>
              <a:rPr lang="ru-RU" dirty="0"/>
              <a:t> </a:t>
            </a:r>
            <a:r>
              <a:rPr lang="ru-RU" dirty="0" err="1"/>
              <a:t>дуушар</a:t>
            </a:r>
            <a:r>
              <a:rPr lang="ru-RU" dirty="0"/>
              <a:t> </a:t>
            </a:r>
            <a:r>
              <a:rPr lang="ru-RU" dirty="0" err="1"/>
              <a:t>кылышат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жамааттык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туруктуу</a:t>
            </a:r>
            <a:r>
              <a:rPr lang="ru-RU" dirty="0"/>
              <a:t> </a:t>
            </a:r>
            <a:r>
              <a:rPr lang="ru-RU" dirty="0" err="1"/>
              <a:t>байланышта</a:t>
            </a:r>
            <a:r>
              <a:rPr lang="ru-RU" dirty="0"/>
              <a:t> </a:t>
            </a:r>
            <a:r>
              <a:rPr lang="ru-RU" dirty="0" err="1"/>
              <a:t>жашоого</a:t>
            </a:r>
            <a:r>
              <a:rPr lang="ru-RU" dirty="0"/>
              <a:t> </a:t>
            </a:r>
            <a:r>
              <a:rPr lang="ru-RU" dirty="0" err="1"/>
              <a:t>үйрөтүшөт</a:t>
            </a:r>
            <a:r>
              <a:rPr lang="ru-RU" dirty="0"/>
              <a:t>. Жеке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үй-бүлөдө</a:t>
            </a:r>
            <a:r>
              <a:rPr lang="ru-RU" dirty="0"/>
              <a:t> </a:t>
            </a:r>
            <a:r>
              <a:rPr lang="ru-RU" dirty="0" err="1"/>
              <a:t>топтор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башка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байланышта</a:t>
            </a:r>
            <a:r>
              <a:rPr lang="ru-RU" dirty="0"/>
              <a:t> </a:t>
            </a:r>
            <a:r>
              <a:rPr lang="ru-RU" dirty="0" err="1"/>
              <a:t>жашоо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көндүмдөрдү</a:t>
            </a:r>
            <a:r>
              <a:rPr lang="ru-RU" dirty="0"/>
              <a:t> </a:t>
            </a:r>
            <a:r>
              <a:rPr lang="ru-RU" dirty="0" err="1"/>
              <a:t>үйрөнөт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5CF259-6AA6-401E-BFF5-7E5CE3F8A2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Андан </a:t>
            </a:r>
            <a:r>
              <a:rPr lang="ru-RU" dirty="0" err="1"/>
              <a:t>кийин</a:t>
            </a:r>
            <a:r>
              <a:rPr lang="ru-RU" dirty="0"/>
              <a:t> ал </a:t>
            </a:r>
            <a:r>
              <a:rPr lang="ru-RU" dirty="0" err="1"/>
              <a:t>уруу</a:t>
            </a:r>
            <a:r>
              <a:rPr lang="ru-RU" dirty="0"/>
              <a:t>, </a:t>
            </a:r>
            <a:r>
              <a:rPr lang="ru-RU" dirty="0" err="1"/>
              <a:t>улут</a:t>
            </a:r>
            <a:r>
              <a:rPr lang="ru-RU" dirty="0"/>
              <a:t>, </a:t>
            </a:r>
            <a:r>
              <a:rPr lang="ru-RU" dirty="0" err="1"/>
              <a:t>өлкө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дүйнө</a:t>
            </a:r>
            <a:r>
              <a:rPr lang="ru-RU" dirty="0"/>
              <a:t> </a:t>
            </a:r>
            <a:r>
              <a:rPr lang="ru-RU" dirty="0" err="1"/>
              <a:t>сыяктуу</a:t>
            </a:r>
            <a:r>
              <a:rPr lang="ru-RU" dirty="0"/>
              <a:t> </a:t>
            </a:r>
            <a:r>
              <a:rPr lang="ru-RU" dirty="0" err="1"/>
              <a:t>ири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тутумдар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барат</a:t>
            </a:r>
            <a:r>
              <a:rPr lang="ru-RU" dirty="0"/>
              <a:t>. </a:t>
            </a:r>
            <a:r>
              <a:rPr lang="ru-RU" dirty="0" err="1"/>
              <a:t>Үй-бүлөдө</a:t>
            </a:r>
            <a:r>
              <a:rPr lang="ru-RU" dirty="0"/>
              <a:t> </a:t>
            </a:r>
            <a:r>
              <a:rPr lang="ru-RU" dirty="0" err="1"/>
              <a:t>индивидуалдык</a:t>
            </a:r>
            <a:r>
              <a:rPr lang="ru-RU" dirty="0"/>
              <a:t> </a:t>
            </a:r>
            <a:r>
              <a:rPr lang="ru-RU" dirty="0" err="1"/>
              <a:t>иденттүүлүктү</a:t>
            </a:r>
            <a:r>
              <a:rPr lang="ru-RU" dirty="0"/>
              <a:t> </a:t>
            </a:r>
            <a:r>
              <a:rPr lang="ru-RU" dirty="0" err="1"/>
              <a:t>калыптандыруу</a:t>
            </a:r>
            <a:r>
              <a:rPr lang="ru-RU" dirty="0"/>
              <a:t> </a:t>
            </a:r>
            <a:r>
              <a:rPr lang="ru-RU" dirty="0" err="1"/>
              <a:t>процесси</a:t>
            </a:r>
            <a:r>
              <a:rPr lang="ru-RU" dirty="0"/>
              <a:t> </a:t>
            </a:r>
            <a:r>
              <a:rPr lang="ru-RU" dirty="0" err="1"/>
              <a:t>жүрүп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учурда</a:t>
            </a:r>
            <a:r>
              <a:rPr lang="ru-RU" dirty="0"/>
              <a:t> </a:t>
            </a:r>
            <a:r>
              <a:rPr lang="ru-RU" dirty="0" err="1"/>
              <a:t>дагы</a:t>
            </a:r>
            <a:r>
              <a:rPr lang="ru-RU" dirty="0"/>
              <a:t>, </a:t>
            </a:r>
            <a:r>
              <a:rPr lang="ru-RU" dirty="0" err="1"/>
              <a:t>ошол</a:t>
            </a:r>
            <a:r>
              <a:rPr lang="ru-RU" dirty="0"/>
              <a:t> эле </a:t>
            </a:r>
            <a:r>
              <a:rPr lang="ru-RU" dirty="0" err="1"/>
              <a:t>учурда</a:t>
            </a:r>
            <a:r>
              <a:rPr lang="ru-RU" dirty="0"/>
              <a:t> </a:t>
            </a:r>
            <a:r>
              <a:rPr lang="ru-RU" dirty="0" err="1"/>
              <a:t>социалдык</a:t>
            </a:r>
            <a:r>
              <a:rPr lang="ru-RU" dirty="0"/>
              <a:t> </a:t>
            </a:r>
            <a:r>
              <a:rPr lang="ru-RU" dirty="0" err="1"/>
              <a:t>иденттүүлүк</a:t>
            </a:r>
            <a:r>
              <a:rPr lang="ru-RU" dirty="0"/>
              <a:t> </a:t>
            </a:r>
            <a:r>
              <a:rPr lang="ru-RU" dirty="0" err="1"/>
              <a:t>процесси</a:t>
            </a:r>
            <a:r>
              <a:rPr lang="ru-RU" dirty="0"/>
              <a:t> </a:t>
            </a:r>
            <a:r>
              <a:rPr lang="ru-RU" dirty="0" err="1"/>
              <a:t>дүркүрөп</a:t>
            </a:r>
            <a:r>
              <a:rPr lang="ru-RU" dirty="0"/>
              <a:t> </a:t>
            </a:r>
            <a:r>
              <a:rPr lang="ru-RU" dirty="0" err="1"/>
              <a:t>өнүгүп</a:t>
            </a:r>
            <a:r>
              <a:rPr lang="ru-RU" dirty="0"/>
              <a:t> </a:t>
            </a:r>
            <a:r>
              <a:rPr lang="ru-RU" dirty="0" err="1"/>
              <a:t>жатат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37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128</TotalTime>
  <Words>2122</Words>
  <Application>Microsoft Office PowerPoint</Application>
  <PresentationFormat>Широкоэкранный</PresentationFormat>
  <Paragraphs>100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Галерея</vt:lpstr>
      <vt:lpstr>Презентация PowerPoint</vt:lpstr>
      <vt:lpstr> Лекциянын темасы: Кыргыз Жаранынын жарандык иденттүүлүгүн калыптандыруудагы жана өнүктүрүүдөгү социалдык институттардын ролу </vt:lpstr>
      <vt:lpstr>Презентация PowerPoint</vt:lpstr>
      <vt:lpstr>Презентация PowerPoint</vt:lpstr>
      <vt:lpstr>Презентация PowerPoint</vt:lpstr>
      <vt:lpstr>Презентация PowerPoint</vt:lpstr>
      <vt:lpstr>1.Үй-бүлө жана социалдык чөйрө институтунун ролу </vt:lpstr>
      <vt:lpstr>Презентация PowerPoint</vt:lpstr>
      <vt:lpstr>Презентация PowerPoint</vt:lpstr>
      <vt:lpstr>Презентация PowerPoint</vt:lpstr>
      <vt:lpstr>Презентация PowerPoint</vt:lpstr>
      <vt:lpstr>2.Билим берүү институттарынын ролу  </vt:lpstr>
      <vt:lpstr>2.Билим берүү институттарынын ролу  </vt:lpstr>
      <vt:lpstr>Презентация PowerPoint</vt:lpstr>
      <vt:lpstr>Презентация PowerPoint</vt:lpstr>
      <vt:lpstr>Презентация PowerPoint</vt:lpstr>
      <vt:lpstr>Кыргыз жаранынын жарандык иденттүүлүгүн калыптандыруунун негизги технологияларынын ичинен төмөнкүлөрдү бөлүп көрсөтүүгө болот: </vt:lpstr>
      <vt:lpstr>Кыргыз жаранынын жарандык иденттүүлүгүн калыптандыруунун негизги технологияларынын ичинен төмөнкүлөрдү бөлүп көрсөтүүгө болот: </vt:lpstr>
      <vt:lpstr> 3.Эмгек жамааттары институтунун ролу </vt:lpstr>
      <vt:lpstr>Презентация PowerPoint</vt:lpstr>
      <vt:lpstr>Презентация PowerPoint</vt:lpstr>
      <vt:lpstr>Презентация PowerPoint</vt:lpstr>
      <vt:lpstr> Кыскача тыянактар: </vt:lpstr>
      <vt:lpstr> Кыскача тыянактар: </vt:lpstr>
      <vt:lpstr> Кыскача тыянактар: </vt:lpstr>
      <vt:lpstr>Контролдук суроолор жана тапшырмалар:  </vt:lpstr>
      <vt:lpstr>Контролдук суроолор жана тапшырмалар:  </vt:lpstr>
      <vt:lpstr>Кейс  "Иттердин шоусундагы чыр-чатак" </vt:lpstr>
      <vt:lpstr>Кейс  "Иттердин шоусундагы чыр-чатак" </vt:lpstr>
      <vt:lpstr>Талкуу суроолору: </vt:lpstr>
      <vt:lpstr>Сунушталган адабияттар:  </vt:lpstr>
      <vt:lpstr>Сунушталган адабияттар:  </vt:lpstr>
      <vt:lpstr>Сунушталган адабияттар:  </vt:lpstr>
      <vt:lpstr>Көңүл бурганыңыздар үчүн рахмат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 arapova</dc:creator>
  <cp:lastModifiedBy>Salih Murzaev</cp:lastModifiedBy>
  <cp:revision>17</cp:revision>
  <dcterms:created xsi:type="dcterms:W3CDTF">2022-12-21T14:10:16Z</dcterms:created>
  <dcterms:modified xsi:type="dcterms:W3CDTF">2022-12-22T17:33:05Z</dcterms:modified>
</cp:coreProperties>
</file>